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5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7CDB-661E-4EEC-B2A2-FF8D90ADEDE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7F260-19E9-4F78-A3AA-FB4C13C4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36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2F3F2-8192-48D4-AE72-A5DE3B1DB94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C000B-2FED-43AC-9852-CB7AB2D6C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4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84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49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8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51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3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51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76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55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824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2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703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74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63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935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004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433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12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4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11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36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9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0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C000B-2FED-43AC-9852-CB7AB2D6C2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9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6A6AC7-FA64-4838-A981-EBF4B0D4612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EB1D67-407B-47FA-8306-3B790BFC32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RM </a:t>
            </a:r>
            <a:r>
              <a:rPr lang="en-US" dirty="0" err="1" smtClean="0"/>
              <a:t>Riadi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TEKHNIK PENSKALAAN DAN KUESTIONER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3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6024" y="1196752"/>
            <a:ext cx="8435280" cy="1828800"/>
          </a:xfrm>
        </p:spPr>
        <p:txBody>
          <a:bodyPr>
            <a:normAutofit/>
          </a:bodyPr>
          <a:lstStyle/>
          <a:p>
            <a:r>
              <a:rPr lang="en-US" i="1" dirty="0" smtClean="0"/>
              <a:t>Itemized Rating Scale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likert</a:t>
            </a:r>
            <a:r>
              <a:rPr lang="en-US" dirty="0" smtClean="0"/>
              <a:t> scale, </a:t>
            </a:r>
            <a:r>
              <a:rPr lang="en-US" dirty="0" err="1" smtClean="0"/>
              <a:t>perbedaannya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form </a:t>
            </a:r>
            <a:r>
              <a:rPr lang="en-US" dirty="0" err="1" smtClean="0"/>
              <a:t>pengisian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864" y="2852936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  <a:p>
            <a:r>
              <a:rPr lang="en-US" i="1" dirty="0" err="1" smtClean="0"/>
              <a:t>Isilah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tanda</a:t>
            </a:r>
            <a:r>
              <a:rPr lang="en-US" i="1" dirty="0" smtClean="0"/>
              <a:t>              yang </a:t>
            </a:r>
            <a:r>
              <a:rPr lang="en-US" i="1" dirty="0" err="1" smtClean="0"/>
              <a:t>terdapat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samping</a:t>
            </a:r>
            <a:r>
              <a:rPr lang="en-US" i="1" dirty="0" smtClean="0"/>
              <a:t> </a:t>
            </a:r>
            <a:r>
              <a:rPr lang="en-US" i="1" dirty="0" err="1" smtClean="0"/>
              <a:t>kanan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pertanyaan</a:t>
            </a:r>
            <a:r>
              <a:rPr lang="en-US" i="1" dirty="0" smtClean="0"/>
              <a:t> yang </a:t>
            </a:r>
            <a:r>
              <a:rPr lang="en-US" i="1" dirty="0" err="1" smtClean="0"/>
              <a:t>sesuai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preferensi</a:t>
            </a:r>
            <a:r>
              <a:rPr lang="en-US" i="1" dirty="0" smtClean="0"/>
              <a:t> </a:t>
            </a:r>
            <a:r>
              <a:rPr lang="en-US" i="1" dirty="0" err="1" smtClean="0"/>
              <a:t>anda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1 =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Tertarik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2 =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Tertarik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3 = </a:t>
            </a:r>
            <a:r>
              <a:rPr lang="en-US" i="1" dirty="0" err="1" smtClean="0"/>
              <a:t>Bisa</a:t>
            </a:r>
            <a:r>
              <a:rPr lang="en-US" i="1" dirty="0" smtClean="0"/>
              <a:t> </a:t>
            </a:r>
            <a:r>
              <a:rPr lang="en-US" i="1" dirty="0" err="1" smtClean="0"/>
              <a:t>tertarik</a:t>
            </a:r>
            <a:r>
              <a:rPr lang="en-US" i="1" dirty="0" smtClean="0"/>
              <a:t> </a:t>
            </a:r>
            <a:r>
              <a:rPr lang="en-US" i="1" dirty="0" err="1" smtClean="0"/>
              <a:t>bisa</a:t>
            </a:r>
            <a:r>
              <a:rPr lang="en-US" i="1" dirty="0" smtClean="0"/>
              <a:t> </a:t>
            </a:r>
            <a:r>
              <a:rPr lang="en-US" i="1" dirty="0" err="1" smtClean="0"/>
              <a:t>juga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4 = </a:t>
            </a:r>
            <a:r>
              <a:rPr lang="en-US" i="1" dirty="0" err="1" smtClean="0"/>
              <a:t>Tertarik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5 =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Tertarik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3308224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67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7"/>
            <a:ext cx="8229600" cy="7200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285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, </a:t>
            </a:r>
            <a:r>
              <a:rPr lang="en-US" sz="2800" dirty="0" err="1" smtClean="0"/>
              <a:t>perlengkapan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0400" y="3501008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err="1" smtClean="0"/>
              <a:t>Perlengkapan</a:t>
            </a:r>
            <a:r>
              <a:rPr lang="en-US" sz="3200" dirty="0" smtClean="0"/>
              <a:t> audio </a:t>
            </a:r>
            <a:r>
              <a:rPr lang="en-US" sz="3200" dirty="0" err="1" smtClean="0"/>
              <a:t>mobil</a:t>
            </a:r>
            <a:r>
              <a:rPr lang="en-US" sz="32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3200" dirty="0" err="1" smtClean="0"/>
              <a:t>Velg</a:t>
            </a:r>
            <a:r>
              <a:rPr lang="en-US" sz="3200" dirty="0" smtClean="0"/>
              <a:t> racing </a:t>
            </a:r>
            <a:r>
              <a:rPr lang="en-US" sz="3200" dirty="0" err="1" smtClean="0"/>
              <a:t>dan</a:t>
            </a:r>
            <a:r>
              <a:rPr lang="en-US" sz="3200" dirty="0" smtClean="0"/>
              <a:t> ban radial</a:t>
            </a:r>
          </a:p>
          <a:p>
            <a:pPr marL="342900" indent="-342900">
              <a:buAutoNum type="arabicPeriod"/>
            </a:pPr>
            <a:r>
              <a:rPr lang="en-US" sz="3200" dirty="0" err="1" smtClean="0"/>
              <a:t>Jok</a:t>
            </a:r>
            <a:r>
              <a:rPr lang="en-US" sz="3200" dirty="0" smtClean="0"/>
              <a:t> </a:t>
            </a:r>
            <a:r>
              <a:rPr lang="en-US" sz="3200" dirty="0" err="1" smtClean="0"/>
              <a:t>kulit</a:t>
            </a: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Interior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Fog lamps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4168" y="3656072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4149080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4604356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5085184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5589240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1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92" y="16808"/>
            <a:ext cx="8229600" cy="1143000"/>
          </a:xfrm>
        </p:spPr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6024" y="980728"/>
            <a:ext cx="8435280" cy="1512168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Fixed or Constant Sum Rating Scale</a:t>
            </a:r>
          </a:p>
          <a:p>
            <a:pPr marL="0" indent="0">
              <a:buNone/>
            </a:pPr>
            <a:r>
              <a:rPr lang="en-US" sz="2400" i="1" dirty="0" smtClean="0"/>
              <a:t>	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pembobotan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pendapatnya</a:t>
            </a:r>
            <a:r>
              <a:rPr lang="en-US" sz="2400" dirty="0" smtClean="0"/>
              <a:t>. </a:t>
            </a:r>
            <a:r>
              <a:rPr lang="en-US" sz="2400" dirty="0" err="1" smtClean="0"/>
              <a:t>Disini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prioritas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864" y="285293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968" y="3455428"/>
            <a:ext cx="8445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hendak</a:t>
            </a:r>
            <a:r>
              <a:rPr lang="en-US" sz="2000" dirty="0" smtClean="0"/>
              <a:t> </a:t>
            </a:r>
            <a:r>
              <a:rPr lang="en-US" sz="2000" dirty="0" err="1" smtClean="0"/>
              <a:t>membeli</a:t>
            </a:r>
            <a:r>
              <a:rPr lang="en-US" sz="2000" dirty="0" smtClean="0"/>
              <a:t> </a:t>
            </a:r>
            <a:r>
              <a:rPr lang="en-US" sz="2000" dirty="0" err="1" smtClean="0"/>
              <a:t>mobil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, </a:t>
            </a:r>
            <a:r>
              <a:rPr lang="en-US" sz="2000" dirty="0" err="1" smtClean="0"/>
              <a:t>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preferensi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0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100 </a:t>
            </a:r>
            <a:r>
              <a:rPr lang="en-US" sz="2000" dirty="0" err="1" smtClean="0"/>
              <a:t>poin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dijumlahkan</a:t>
            </a:r>
            <a:r>
              <a:rPr lang="en-US" sz="2000" dirty="0" smtClean="0"/>
              <a:t> total </a:t>
            </a:r>
            <a:r>
              <a:rPr lang="en-US" sz="2000" dirty="0" err="1" smtClean="0"/>
              <a:t>poin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100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8928" y="4471091"/>
            <a:ext cx="8445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Pertanyaan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8928" y="5013176"/>
            <a:ext cx="8445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05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088" y="1480052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Model</a:t>
            </a:r>
          </a:p>
          <a:p>
            <a:pPr marL="342900" indent="-342900">
              <a:buAutoNum type="arabicPeriod"/>
            </a:pPr>
            <a:r>
              <a:rPr lang="en-US" sz="3200" dirty="0" err="1" smtClean="0"/>
              <a:t>Jenis</a:t>
            </a:r>
            <a:r>
              <a:rPr lang="en-US" sz="3200" dirty="0" smtClean="0"/>
              <a:t> (Sedan, van, </a:t>
            </a:r>
            <a:r>
              <a:rPr lang="en-US" sz="3200" dirty="0" err="1" smtClean="0"/>
              <a:t>dsb</a:t>
            </a:r>
            <a:r>
              <a:rPr lang="en-US" sz="32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3200" dirty="0" err="1" smtClean="0"/>
              <a:t>Kapasitas</a:t>
            </a:r>
            <a:r>
              <a:rPr lang="en-US" sz="3200" dirty="0" smtClean="0"/>
              <a:t> </a:t>
            </a:r>
            <a:r>
              <a:rPr lang="en-US" sz="3200" dirty="0" err="1" smtClean="0"/>
              <a:t>mesin</a:t>
            </a:r>
            <a:r>
              <a:rPr lang="en-US" sz="3200" dirty="0" smtClean="0"/>
              <a:t> (cc)</a:t>
            </a:r>
          </a:p>
          <a:p>
            <a:pPr marL="342900" indent="-342900">
              <a:buAutoNum type="arabicPeriod"/>
            </a:pPr>
            <a:r>
              <a:rPr lang="en-US" sz="3200" dirty="0" err="1" smtClean="0"/>
              <a:t>Konsumsi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bakar</a:t>
            </a:r>
            <a:r>
              <a:rPr lang="en-US" sz="3200" dirty="0" smtClean="0"/>
              <a:t> </a:t>
            </a:r>
          </a:p>
          <a:p>
            <a:endParaRPr lang="en-US" sz="3200" dirty="0"/>
          </a:p>
          <a:p>
            <a:r>
              <a:rPr lang="en-US" sz="3200" b="1" dirty="0" smtClean="0"/>
              <a:t>Total </a:t>
            </a:r>
            <a:r>
              <a:rPr lang="en-US" sz="3200" b="1" dirty="0" err="1" smtClean="0"/>
              <a:t>Poin</a:t>
            </a:r>
            <a:r>
              <a:rPr lang="en-US" sz="3200" b="1" dirty="0" smtClean="0"/>
              <a:t>                                             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8636" y="1480052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78636" y="1946740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2521864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3075843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3626924"/>
            <a:ext cx="792088" cy="3478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2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92" y="16808"/>
            <a:ext cx="8229600" cy="1143000"/>
          </a:xfrm>
        </p:spPr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6024" y="980728"/>
            <a:ext cx="8435280" cy="1512168"/>
          </a:xfrm>
        </p:spPr>
        <p:txBody>
          <a:bodyPr>
            <a:noAutofit/>
          </a:bodyPr>
          <a:lstStyle/>
          <a:p>
            <a:r>
              <a:rPr lang="en-US" sz="2400" i="1" dirty="0" err="1" smtClean="0"/>
              <a:t>Stapel</a:t>
            </a:r>
            <a:r>
              <a:rPr lang="en-US" sz="2400" i="1" dirty="0" smtClean="0"/>
              <a:t> Scale</a:t>
            </a:r>
          </a:p>
          <a:p>
            <a:pPr marL="0" indent="0">
              <a:buNone/>
            </a:pPr>
            <a:r>
              <a:rPr lang="en-US" sz="2400" i="1" dirty="0" smtClean="0"/>
              <a:t>	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intensitas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.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skalanya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bertanda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bertanda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928" y="3501008"/>
            <a:ext cx="8445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Pertanyaan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0104" y="3962673"/>
            <a:ext cx="8445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bagaimanakah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lingkaran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kinerjanya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(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kinerjanya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(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)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8789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894094"/>
              </p:ext>
            </p:extLst>
          </p:nvPr>
        </p:nvGraphicFramePr>
        <p:xfrm>
          <a:off x="611558" y="476674"/>
          <a:ext cx="8280921" cy="5956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50"/>
                <a:gridCol w="864096"/>
                <a:gridCol w="3384375"/>
              </a:tblGrid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+5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+5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+4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+4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+3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+3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+2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+2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+1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2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PENGUASAAN MATERI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KEMAMPUAN MENJAWAB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-2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-2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-3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-3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-4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-4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-5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-5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5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92" y="16808"/>
            <a:ext cx="8229600" cy="1143000"/>
          </a:xfrm>
        </p:spPr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6024" y="980728"/>
            <a:ext cx="8435280" cy="1512168"/>
          </a:xfrm>
        </p:spPr>
        <p:txBody>
          <a:bodyPr>
            <a:noAutofit/>
          </a:bodyPr>
          <a:lstStyle/>
          <a:p>
            <a:r>
              <a:rPr lang="en-US" i="1" dirty="0" smtClean="0"/>
              <a:t>Graphic Rating Scale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graphis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jawabannya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4968" y="37170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968" y="4363369"/>
            <a:ext cx="8445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Dari </a:t>
            </a:r>
            <a:r>
              <a:rPr lang="en-US" sz="2800" dirty="0" err="1" smtClean="0"/>
              <a:t>skala</a:t>
            </a:r>
            <a:r>
              <a:rPr lang="en-US" sz="2800" dirty="0" smtClean="0"/>
              <a:t> 1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10,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? </a:t>
            </a:r>
            <a:r>
              <a:rPr lang="en-US" sz="2800" dirty="0" err="1" smtClean="0"/>
              <a:t>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grafis</a:t>
            </a:r>
            <a:r>
              <a:rPr lang="en-US" sz="2800" dirty="0" smtClean="0"/>
              <a:t>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5070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255355"/>
              </p:ext>
            </p:extLst>
          </p:nvPr>
        </p:nvGraphicFramePr>
        <p:xfrm>
          <a:off x="1403648" y="188640"/>
          <a:ext cx="4320480" cy="6408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/>
                <a:gridCol w="2664296"/>
              </a:tblGrid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>
                          <a:effectLst/>
                        </a:rPr>
                        <a:t>10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 err="1">
                          <a:effectLst/>
                        </a:rPr>
                        <a:t>Baik</a:t>
                      </a:r>
                      <a:r>
                        <a:rPr lang="en-US" sz="3200" b="1" u="none" strike="noStrike" dirty="0">
                          <a:effectLst/>
                        </a:rPr>
                        <a:t> </a:t>
                      </a:r>
                      <a:r>
                        <a:rPr lang="en-US" sz="3200" b="1" u="none" strike="noStrike" dirty="0" err="1">
                          <a:effectLst/>
                        </a:rPr>
                        <a:t>Sekali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9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8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7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6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5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 err="1">
                          <a:effectLst/>
                        </a:rPr>
                        <a:t>Cukup</a:t>
                      </a:r>
                      <a:r>
                        <a:rPr lang="en-US" sz="3200" b="1" u="none" strike="noStrike" dirty="0">
                          <a:effectLst/>
                        </a:rPr>
                        <a:t> </a:t>
                      </a:r>
                      <a:r>
                        <a:rPr lang="en-US" sz="3200" b="1" u="none" strike="noStrike" dirty="0" err="1">
                          <a:effectLst/>
                        </a:rPr>
                        <a:t>Baik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4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3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2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261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u="none" strike="noStrike" dirty="0" err="1">
                          <a:effectLst/>
                        </a:rPr>
                        <a:t>Jelek</a:t>
                      </a:r>
                      <a:r>
                        <a:rPr lang="en-US" sz="3200" b="1" u="none" strike="noStrike" dirty="0">
                          <a:effectLst/>
                        </a:rPr>
                        <a:t> </a:t>
                      </a:r>
                      <a:r>
                        <a:rPr lang="en-US" sz="3200" b="1" u="none" strike="noStrike" dirty="0" err="1">
                          <a:effectLst/>
                        </a:rPr>
                        <a:t>Sekali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95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92" y="16808"/>
            <a:ext cx="8229600" cy="1143000"/>
          </a:xfrm>
        </p:spPr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6024" y="980728"/>
            <a:ext cx="8435280" cy="1512168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Ranking Scale</a:t>
            </a:r>
          </a:p>
          <a:p>
            <a:pPr marL="0" indent="0">
              <a:buNone/>
            </a:pPr>
            <a:r>
              <a:rPr lang="en-US" sz="2800" i="1" dirty="0" smtClean="0"/>
              <a:t>	</a:t>
            </a:r>
            <a:r>
              <a:rPr lang="en-US" sz="2800" dirty="0" err="1" smtClean="0"/>
              <a:t>Skala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meminta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ranking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Salah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i="1" dirty="0" smtClean="0"/>
              <a:t>ranking scale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smtClean="0"/>
              <a:t>forced choice</a:t>
            </a:r>
            <a:r>
              <a:rPr lang="en-US" sz="2800" dirty="0" smtClean="0"/>
              <a:t>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diminta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ranking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,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preferensinya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4968" y="37170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968" y="4363369"/>
            <a:ext cx="8445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Buatlah</a:t>
            </a:r>
            <a:r>
              <a:rPr lang="en-US" sz="2800" dirty="0" smtClean="0"/>
              <a:t> ranking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majalah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minati</a:t>
            </a:r>
            <a:r>
              <a:rPr lang="en-US" sz="2800" dirty="0" smtClean="0"/>
              <a:t> (</a:t>
            </a:r>
            <a:r>
              <a:rPr lang="en-US" sz="2800" dirty="0" err="1" smtClean="0"/>
              <a:t>nomor</a:t>
            </a:r>
            <a:r>
              <a:rPr lang="en-US" sz="2800" dirty="0" smtClean="0"/>
              <a:t> 1)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minati</a:t>
            </a:r>
            <a:r>
              <a:rPr lang="en-US" sz="2800" dirty="0" smtClean="0"/>
              <a:t> (</a:t>
            </a:r>
            <a:r>
              <a:rPr lang="en-US" sz="2800" dirty="0" err="1" smtClean="0"/>
              <a:t>nomor</a:t>
            </a:r>
            <a:r>
              <a:rPr lang="en-US" sz="2800" dirty="0" smtClean="0"/>
              <a:t> 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375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Majalah</a:t>
            </a:r>
            <a:r>
              <a:rPr lang="en-US" dirty="0" smtClean="0"/>
              <a:t> “Tempo”        (…………….)</a:t>
            </a:r>
          </a:p>
          <a:p>
            <a:pPr marL="0" indent="0" algn="ctr">
              <a:buNone/>
            </a:pPr>
            <a:r>
              <a:rPr lang="en-US" dirty="0" err="1" smtClean="0"/>
              <a:t>Majalah</a:t>
            </a:r>
            <a:r>
              <a:rPr lang="en-US" dirty="0" smtClean="0"/>
              <a:t> “</a:t>
            </a:r>
            <a:r>
              <a:rPr lang="en-US" dirty="0" err="1" smtClean="0"/>
              <a:t>Gadis</a:t>
            </a:r>
            <a:r>
              <a:rPr lang="en-US" dirty="0" smtClean="0"/>
              <a:t>”           (…………….)</a:t>
            </a:r>
          </a:p>
          <a:p>
            <a:pPr marL="0" indent="0" algn="ctr">
              <a:buNone/>
            </a:pPr>
            <a:r>
              <a:rPr lang="en-US" dirty="0" err="1" smtClean="0"/>
              <a:t>Majalah</a:t>
            </a:r>
            <a:r>
              <a:rPr lang="en-US" dirty="0" smtClean="0"/>
              <a:t> “</a:t>
            </a:r>
            <a:r>
              <a:rPr lang="en-US" dirty="0" err="1" smtClean="0"/>
              <a:t>Trubu</a:t>
            </a:r>
            <a:r>
              <a:rPr lang="en-US" dirty="0" err="1"/>
              <a:t>s</a:t>
            </a:r>
            <a:r>
              <a:rPr lang="en-US" dirty="0" smtClean="0"/>
              <a:t>”        (…………….)</a:t>
            </a:r>
          </a:p>
          <a:p>
            <a:pPr marL="0" indent="0" algn="ctr">
              <a:buNone/>
            </a:pPr>
            <a:r>
              <a:rPr lang="en-US" dirty="0" err="1" smtClean="0"/>
              <a:t>Majalah</a:t>
            </a:r>
            <a:r>
              <a:rPr lang="en-US" dirty="0" smtClean="0"/>
              <a:t> “</a:t>
            </a:r>
            <a:r>
              <a:rPr lang="en-US" dirty="0" err="1" smtClean="0"/>
              <a:t>Swa</a:t>
            </a:r>
            <a:r>
              <a:rPr lang="en-US" dirty="0" smtClean="0"/>
              <a:t>     ”        (…………….)</a:t>
            </a:r>
          </a:p>
          <a:p>
            <a:pPr marL="0" indent="0" algn="ctr">
              <a:buNone/>
            </a:pPr>
            <a:r>
              <a:rPr lang="en-US" dirty="0" err="1" smtClean="0"/>
              <a:t>Majalah</a:t>
            </a:r>
            <a:r>
              <a:rPr lang="en-US" dirty="0" smtClean="0"/>
              <a:t> “</a:t>
            </a:r>
            <a:r>
              <a:rPr lang="en-US" dirty="0" err="1" smtClean="0"/>
              <a:t>Asri</a:t>
            </a:r>
            <a:r>
              <a:rPr lang="en-US" dirty="0"/>
              <a:t> </a:t>
            </a:r>
            <a:r>
              <a:rPr lang="en-US" dirty="0" smtClean="0"/>
              <a:t>”             (…………….)</a:t>
            </a:r>
          </a:p>
          <a:p>
            <a:pPr marL="0" indent="0" algn="ctr">
              <a:buNone/>
            </a:pPr>
            <a:r>
              <a:rPr lang="en-US" dirty="0" err="1" smtClean="0"/>
              <a:t>Majalah</a:t>
            </a:r>
            <a:r>
              <a:rPr lang="en-US" dirty="0" smtClean="0"/>
              <a:t> “</a:t>
            </a:r>
            <a:r>
              <a:rPr lang="en-US" dirty="0" err="1" smtClean="0"/>
              <a:t>Bobo</a:t>
            </a:r>
            <a:r>
              <a:rPr lang="en-US" dirty="0" smtClean="0"/>
              <a:t>”           (…………….)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3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APLIKASI PENGUKURAN SKALA SECARA MATEMATIS DAN OPERASI STATISTIK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5699209"/>
              </p:ext>
            </p:extLst>
          </p:nvPr>
        </p:nvGraphicFramePr>
        <p:xfrm>
          <a:off x="899592" y="2204864"/>
          <a:ext cx="77724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936"/>
                <a:gridCol w="3675664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SKALA</a:t>
                      </a:r>
                      <a:endParaRPr lang="en-US" sz="320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OPERASI</a:t>
                      </a:r>
                      <a:r>
                        <a:rPr lang="en-US" sz="3200" baseline="0" dirty="0" smtClean="0"/>
                        <a:t> NUMERIK</a:t>
                      </a:r>
                      <a:endParaRPr lang="en-US" sz="320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OPERASI STATISTIK</a:t>
                      </a:r>
                      <a:endParaRPr lang="en-US" sz="3200" dirty="0"/>
                    </a:p>
                  </a:txBody>
                  <a:tcPr marL="86361" marR="8636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Nominal</a:t>
                      </a:r>
                      <a:endParaRPr lang="en-US" sz="2400" b="1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Perhitungan</a:t>
                      </a:r>
                      <a:r>
                        <a:rPr lang="en-US" sz="2400" dirty="0" smtClean="0"/>
                        <a:t> (Counting)</a:t>
                      </a:r>
                      <a:endParaRPr lang="en-US" sz="240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Frekuensi</a:t>
                      </a:r>
                      <a:r>
                        <a:rPr lang="en-US" sz="2400" dirty="0" smtClean="0"/>
                        <a:t>, modus</a:t>
                      </a:r>
                      <a:endParaRPr lang="en-US" sz="2400" dirty="0"/>
                    </a:p>
                  </a:txBody>
                  <a:tcPr marL="86361" marR="8636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Ordinal</a:t>
                      </a:r>
                      <a:endParaRPr lang="en-US" sz="2400" b="1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Penyusunan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peringkat</a:t>
                      </a:r>
                      <a:r>
                        <a:rPr lang="en-US" sz="2400" dirty="0" smtClean="0"/>
                        <a:t> (rank</a:t>
                      </a:r>
                      <a:r>
                        <a:rPr lang="en-US" sz="2400" baseline="0" dirty="0" smtClean="0"/>
                        <a:t> Ordering)</a:t>
                      </a:r>
                      <a:endParaRPr lang="en-US" sz="240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Median, range, percentile</a:t>
                      </a:r>
                      <a:endParaRPr lang="en-US" sz="2400" dirty="0"/>
                    </a:p>
                  </a:txBody>
                  <a:tcPr marL="86361" marR="8636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Interval</a:t>
                      </a:r>
                      <a:endParaRPr lang="en-US" sz="2400" b="1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Perhitungan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aritmatik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pada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angka-angka</a:t>
                      </a:r>
                      <a:r>
                        <a:rPr lang="en-US" sz="2400" baseline="0" dirty="0" smtClean="0"/>
                        <a:t> interval</a:t>
                      </a:r>
                      <a:endParaRPr lang="en-US" sz="240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Mean, </a:t>
                      </a:r>
                      <a:r>
                        <a:rPr lang="en-US" sz="2400" dirty="0" err="1" smtClean="0"/>
                        <a:t>standar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deviasi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varians</a:t>
                      </a:r>
                      <a:endParaRPr lang="en-US" sz="2400" dirty="0"/>
                    </a:p>
                  </a:txBody>
                  <a:tcPr marL="86361" marR="8636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Rasio</a:t>
                      </a:r>
                      <a:endParaRPr lang="en-US" sz="2400" b="1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Perhitungan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arimatik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pada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angka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aktual</a:t>
                      </a:r>
                      <a:endParaRPr lang="en-US" sz="240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Geometric mean, coefficient</a:t>
                      </a:r>
                      <a:r>
                        <a:rPr lang="en-US" sz="2400" baseline="0" dirty="0" smtClean="0"/>
                        <a:t> of variation</a:t>
                      </a:r>
                      <a:endParaRPr lang="en-US" sz="2400" dirty="0"/>
                    </a:p>
                  </a:txBody>
                  <a:tcPr marL="86361" marR="8636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2836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KUESTIONER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err="1" smtClean="0"/>
              <a:t>Kuestioner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luwes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Data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dikategorikan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faktual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kuestioner</a:t>
            </a:r>
            <a:r>
              <a:rPr lang="en-US" sz="2400" dirty="0" smtClean="0"/>
              <a:t>,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pendahuluan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pra</a:t>
            </a:r>
            <a:r>
              <a:rPr lang="en-US" sz="2400" dirty="0" smtClean="0"/>
              <a:t> survey agar </a:t>
            </a:r>
            <a:r>
              <a:rPr lang="en-US" sz="2400" dirty="0" err="1" smtClean="0"/>
              <a:t>kuestioner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relevan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prasurvey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 ; </a:t>
            </a:r>
            <a:r>
              <a:rPr lang="en-US" sz="2400" dirty="0" err="1" smtClean="0"/>
              <a:t>usia</a:t>
            </a:r>
            <a:r>
              <a:rPr lang="en-US" sz="2400" dirty="0" smtClean="0"/>
              <a:t>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kelamin</a:t>
            </a:r>
            <a:r>
              <a:rPr lang="en-US" sz="2400" dirty="0" smtClean="0"/>
              <a:t>, format </a:t>
            </a:r>
            <a:r>
              <a:rPr lang="en-US" sz="2400" dirty="0" err="1" smtClean="0"/>
              <a:t>tertutup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,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;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koding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manual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;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;</a:t>
            </a:r>
            <a:r>
              <a:rPr lang="en-US" sz="2400" dirty="0" err="1" smtClean="0"/>
              <a:t>dsbnya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06976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ISIAN KUESTIONER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yang </a:t>
            </a:r>
            <a:r>
              <a:rPr lang="en-US" dirty="0" err="1" smtClean="0"/>
              <a:t>berisikan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kuestioner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kesulitannya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err="1" smtClean="0"/>
              <a:t>Pertama</a:t>
            </a:r>
            <a:r>
              <a:rPr lang="en-US" i="1" dirty="0" smtClean="0"/>
              <a:t>,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8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ISIAN KUESTIONER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err="1" smtClean="0"/>
              <a:t>Kedua</a:t>
            </a:r>
            <a:r>
              <a:rPr lang="en-US" i="1" dirty="0" smtClean="0"/>
              <a:t>,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6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KISI-KISI INSTRUMEN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19872" y="1340768"/>
            <a:ext cx="201622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/>
              <a:t>KONSEP</a:t>
            </a:r>
            <a:r>
              <a:rPr lang="en-US" sz="2000" b="1" dirty="0" smtClean="0"/>
              <a:t>  VARIABEL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1868120" y="3068960"/>
            <a:ext cx="1440160" cy="828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 smtClean="0"/>
              <a:t>Dimensi</a:t>
            </a:r>
            <a:r>
              <a:rPr lang="en-US" b="1" u="sng" dirty="0" smtClean="0"/>
              <a:t>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211256" y="4229072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Indikator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732216" y="4229072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Indikator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436096" y="4229072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Indikator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7164288" y="4229072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Indikator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6156176" y="3068960"/>
            <a:ext cx="1440160" cy="828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 smtClean="0"/>
              <a:t>Dimensi</a:t>
            </a:r>
            <a:r>
              <a:rPr lang="en-US" b="1" u="sng" dirty="0" smtClean="0"/>
              <a:t> 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211256" y="5157192"/>
            <a:ext cx="7442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Butir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5157192"/>
            <a:ext cx="8008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Butir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2034952" y="5157192"/>
            <a:ext cx="697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Butir</a:t>
            </a:r>
            <a:r>
              <a:rPr lang="en-US" b="1" dirty="0" smtClean="0"/>
              <a:t> 3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87824" y="5157192"/>
            <a:ext cx="76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Butir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3869536" y="5157192"/>
            <a:ext cx="7744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Butir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5004048" y="5152592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Butir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5868144" y="5152592"/>
            <a:ext cx="7402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Butir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6732240" y="5152592"/>
            <a:ext cx="6568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Butir</a:t>
            </a:r>
            <a:r>
              <a:rPr lang="en-US" b="1" dirty="0" smtClean="0"/>
              <a:t> 3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7623400" y="5157896"/>
            <a:ext cx="6568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Butir</a:t>
            </a:r>
            <a:r>
              <a:rPr lang="en-US" sz="1600" b="1" dirty="0" smtClean="0"/>
              <a:t> 1</a:t>
            </a:r>
            <a:endParaRPr lang="en-US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8379632" y="5152592"/>
            <a:ext cx="6568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Butir</a:t>
            </a:r>
            <a:r>
              <a:rPr lang="en-US" sz="1600" b="1" dirty="0" smtClean="0"/>
              <a:t> 2</a:t>
            </a:r>
            <a:endParaRPr lang="en-US" sz="1600" b="1" dirty="0"/>
          </a:p>
        </p:txBody>
      </p:sp>
      <p:cxnSp>
        <p:nvCxnSpPr>
          <p:cNvPr id="23" name="Straight Connector 22"/>
          <p:cNvCxnSpPr>
            <a:stCxn id="4" idx="3"/>
          </p:cNvCxnSpPr>
          <p:nvPr/>
        </p:nvCxnSpPr>
        <p:spPr>
          <a:xfrm flipH="1">
            <a:off x="2843808" y="2508559"/>
            <a:ext cx="871333" cy="560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2480" y="2348880"/>
            <a:ext cx="119252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7" idx="0"/>
          </p:cNvCxnSpPr>
          <p:nvPr/>
        </p:nvCxnSpPr>
        <p:spPr>
          <a:xfrm flipH="1">
            <a:off x="1787320" y="3897052"/>
            <a:ext cx="336408" cy="332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8" idx="0"/>
          </p:cNvCxnSpPr>
          <p:nvPr/>
        </p:nvCxnSpPr>
        <p:spPr>
          <a:xfrm>
            <a:off x="3091440" y="3897052"/>
            <a:ext cx="216840" cy="332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9" idx="0"/>
          </p:cNvCxnSpPr>
          <p:nvPr/>
        </p:nvCxnSpPr>
        <p:spPr>
          <a:xfrm flipH="1">
            <a:off x="6012160" y="3897052"/>
            <a:ext cx="512848" cy="332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0" idx="0"/>
          </p:cNvCxnSpPr>
          <p:nvPr/>
        </p:nvCxnSpPr>
        <p:spPr>
          <a:xfrm>
            <a:off x="7389104" y="3897052"/>
            <a:ext cx="351248" cy="332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2"/>
            <a:endCxn id="13" idx="0"/>
          </p:cNvCxnSpPr>
          <p:nvPr/>
        </p:nvCxnSpPr>
        <p:spPr>
          <a:xfrm flipH="1">
            <a:off x="651960" y="4661120"/>
            <a:ext cx="1135360" cy="49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2"/>
            <a:endCxn id="14" idx="0"/>
          </p:cNvCxnSpPr>
          <p:nvPr/>
        </p:nvCxnSpPr>
        <p:spPr>
          <a:xfrm>
            <a:off x="1787320" y="4661120"/>
            <a:ext cx="596264" cy="49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2"/>
          </p:cNvCxnSpPr>
          <p:nvPr/>
        </p:nvCxnSpPr>
        <p:spPr>
          <a:xfrm>
            <a:off x="1787320" y="4661120"/>
            <a:ext cx="0" cy="49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2"/>
            <a:endCxn id="15" idx="0"/>
          </p:cNvCxnSpPr>
          <p:nvPr/>
        </p:nvCxnSpPr>
        <p:spPr>
          <a:xfrm>
            <a:off x="3308280" y="4661120"/>
            <a:ext cx="59784" cy="49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2"/>
          </p:cNvCxnSpPr>
          <p:nvPr/>
        </p:nvCxnSpPr>
        <p:spPr>
          <a:xfrm>
            <a:off x="3308280" y="4661120"/>
            <a:ext cx="1119704" cy="496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7" idx="0"/>
          </p:cNvCxnSpPr>
          <p:nvPr/>
        </p:nvCxnSpPr>
        <p:spPr>
          <a:xfrm flipH="1">
            <a:off x="5364088" y="4661120"/>
            <a:ext cx="504056" cy="49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2"/>
            <a:endCxn id="18" idx="0"/>
          </p:cNvCxnSpPr>
          <p:nvPr/>
        </p:nvCxnSpPr>
        <p:spPr>
          <a:xfrm>
            <a:off x="6012160" y="4661120"/>
            <a:ext cx="226124" cy="49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9" idx="0"/>
          </p:cNvCxnSpPr>
          <p:nvPr/>
        </p:nvCxnSpPr>
        <p:spPr>
          <a:xfrm>
            <a:off x="6156176" y="4661120"/>
            <a:ext cx="904496" cy="49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0" idx="0"/>
          </p:cNvCxnSpPr>
          <p:nvPr/>
        </p:nvCxnSpPr>
        <p:spPr>
          <a:xfrm>
            <a:off x="7884368" y="4661120"/>
            <a:ext cx="67464" cy="496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51832" y="4661120"/>
            <a:ext cx="940648" cy="496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41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KISI-KISI INTRUMEN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63057"/>
              </p:ext>
            </p:extLst>
          </p:nvPr>
        </p:nvGraphicFramePr>
        <p:xfrm>
          <a:off x="539552" y="1268760"/>
          <a:ext cx="7920881" cy="527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609"/>
                <a:gridCol w="3734318"/>
                <a:gridCol w="1300954"/>
              </a:tblGrid>
              <a:tr h="974651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VARIABEL</a:t>
                      </a:r>
                    </a:p>
                    <a:p>
                      <a:pPr algn="ctr"/>
                      <a:r>
                        <a:rPr lang="en-US" sz="2800" u="none" dirty="0" err="1" smtClean="0"/>
                        <a:t>Definisi</a:t>
                      </a:r>
                      <a:r>
                        <a:rPr lang="en-US" sz="2800" u="none" dirty="0" smtClean="0"/>
                        <a:t> 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Indikator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Pernyataan</a:t>
                      </a:r>
                      <a:endParaRPr lang="en-US" dirty="0"/>
                    </a:p>
                  </a:txBody>
                  <a:tcPr/>
                </a:tc>
              </a:tr>
              <a:tr h="56467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INSENTIF (X</a:t>
                      </a:r>
                      <a:r>
                        <a:rPr lang="en-US" b="1" baseline="-25000" dirty="0" smtClean="0"/>
                        <a:t>1</a:t>
                      </a:r>
                      <a:r>
                        <a:rPr lang="en-US" b="1" baseline="0" dirty="0" smtClean="0"/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baseline="0" dirty="0" err="1" smtClean="0"/>
                        <a:t>Menurut</a:t>
                      </a:r>
                      <a:r>
                        <a:rPr lang="en-US" b="0" baseline="0" dirty="0" smtClean="0"/>
                        <a:t> Terry (2011) </a:t>
                      </a:r>
                      <a:r>
                        <a:rPr lang="en-US" b="0" baseline="0" dirty="0" err="1" smtClean="0"/>
                        <a:t>adalah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suatu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alat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penggerak</a:t>
                      </a:r>
                      <a:r>
                        <a:rPr lang="en-US" b="0" baseline="0" dirty="0" smtClean="0"/>
                        <a:t> yang </a:t>
                      </a:r>
                      <a:r>
                        <a:rPr lang="en-US" b="0" baseline="0" dirty="0" err="1" smtClean="0"/>
                        <a:t>penting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bagi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manusia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untuk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berusaha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lebih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giat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ketika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balas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jasa</a:t>
                      </a:r>
                      <a:r>
                        <a:rPr lang="en-US" b="0" baseline="0" dirty="0" smtClean="0"/>
                        <a:t> yang </a:t>
                      </a:r>
                      <a:r>
                        <a:rPr lang="en-US" b="0" baseline="0" dirty="0" err="1" smtClean="0"/>
                        <a:t>ia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terima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memberikan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kepuasan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terhadap</a:t>
                      </a:r>
                      <a:r>
                        <a:rPr lang="en-US" b="0" baseline="0" dirty="0" smtClean="0"/>
                        <a:t> yang </a:t>
                      </a:r>
                      <a:r>
                        <a:rPr lang="en-US" b="0" baseline="0" dirty="0" err="1" smtClean="0"/>
                        <a:t>diharapkan</a:t>
                      </a:r>
                      <a:endParaRPr lang="en-US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X1.1 </a:t>
                      </a:r>
                      <a:r>
                        <a:rPr lang="en-US" dirty="0" err="1" smtClean="0"/>
                        <a:t>Layak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X1.2 </a:t>
                      </a:r>
                      <a:r>
                        <a:rPr lang="en-US" dirty="0" err="1" smtClean="0"/>
                        <a:t>Memberikan</a:t>
                      </a:r>
                      <a:r>
                        <a:rPr lang="en-US" baseline="0" dirty="0" smtClean="0"/>
                        <a:t> rasa </a:t>
                      </a:r>
                      <a:r>
                        <a:rPr lang="en-US" baseline="0" dirty="0" err="1" smtClean="0"/>
                        <a:t>keadilan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X1.3 </a:t>
                      </a:r>
                      <a:r>
                        <a:rPr lang="en-US" baseline="0" dirty="0" err="1" smtClean="0"/>
                        <a:t>Sesuai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pekerjaan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X1.4 </a:t>
                      </a:r>
                      <a:r>
                        <a:rPr lang="en-US" baseline="0" dirty="0" err="1" smtClean="0"/>
                        <a:t>Ketepatan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waktu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penerimaan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646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 MOTIVASI</a:t>
                      </a:r>
                      <a:r>
                        <a:rPr lang="en-US" b="1" baseline="0" dirty="0" smtClean="0"/>
                        <a:t> KERJA (X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baseline="0" dirty="0" smtClean="0"/>
                        <a:t>)</a:t>
                      </a:r>
                    </a:p>
                    <a:p>
                      <a:r>
                        <a:rPr lang="en-US" b="0" baseline="0" dirty="0" err="1" smtClean="0"/>
                        <a:t>Adalah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bentuk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dari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sikap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seorang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pegawai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dalam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menghadapi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situasi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kerja</a:t>
                      </a:r>
                      <a:r>
                        <a:rPr lang="en-US" b="0" baseline="0" dirty="0" smtClean="0"/>
                        <a:t> yang </a:t>
                      </a:r>
                      <a:r>
                        <a:rPr lang="en-US" b="0" baseline="0" dirty="0" err="1" smtClean="0"/>
                        <a:t>menggerakkan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diri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mengarah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untuk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mencapai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tujuan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organisasi</a:t>
                      </a:r>
                      <a:endParaRPr lang="en-US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X2.1 </a:t>
                      </a:r>
                      <a:r>
                        <a:rPr lang="en-US" dirty="0" err="1" smtClean="0"/>
                        <a:t>Keinginan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X2.2 </a:t>
                      </a:r>
                      <a:r>
                        <a:rPr lang="en-US" i="1" baseline="0" dirty="0" err="1" smtClean="0"/>
                        <a:t>Positif</a:t>
                      </a:r>
                      <a:r>
                        <a:rPr lang="en-US" i="1" baseline="0" dirty="0" smtClean="0"/>
                        <a:t> Thinking</a:t>
                      </a:r>
                      <a:endParaRPr lang="en-US" i="0" baseline="0" dirty="0" smtClean="0"/>
                    </a:p>
                    <a:p>
                      <a:r>
                        <a:rPr lang="en-US" i="0" baseline="0" dirty="0" smtClean="0"/>
                        <a:t>X2.3 </a:t>
                      </a:r>
                      <a:r>
                        <a:rPr lang="en-US" i="0" baseline="0" dirty="0" err="1" smtClean="0"/>
                        <a:t>Berani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menghadapi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tantangan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925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Kuestioner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Kuestioner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/</a:t>
            </a:r>
            <a:r>
              <a:rPr lang="en-US" dirty="0" err="1" smtClean="0"/>
              <a:t>Ibu</a:t>
            </a:r>
            <a:r>
              <a:rPr lang="en-US" dirty="0" smtClean="0"/>
              <a:t>/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</a:t>
            </a:r>
          </a:p>
          <a:p>
            <a:pPr marL="0" indent="0" algn="just">
              <a:buNone/>
            </a:pPr>
            <a:r>
              <a:rPr lang="en-US" dirty="0" smtClean="0"/>
              <a:t>SS	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u="sng" dirty="0" err="1" smtClean="0"/>
              <a:t>Sangat</a:t>
            </a:r>
            <a:r>
              <a:rPr lang="en-US" u="sng" dirty="0" smtClean="0"/>
              <a:t> </a:t>
            </a:r>
            <a:r>
              <a:rPr lang="en-US" u="sng" dirty="0" err="1" smtClean="0"/>
              <a:t>Setuju</a:t>
            </a:r>
            <a:r>
              <a:rPr lang="en-US" u="sng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	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u="sng" dirty="0" err="1" smtClean="0"/>
              <a:t>Setuju</a:t>
            </a:r>
            <a:r>
              <a:rPr lang="en-US" u="sng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KS	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u="sng" dirty="0" err="1" smtClean="0"/>
              <a:t>Kurang</a:t>
            </a:r>
            <a:r>
              <a:rPr lang="en-US" u="sng" dirty="0" smtClean="0"/>
              <a:t> </a:t>
            </a:r>
            <a:r>
              <a:rPr lang="en-US" u="sng" dirty="0" err="1"/>
              <a:t>Setuju</a:t>
            </a:r>
            <a:r>
              <a:rPr lang="en-US" u="sng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TS 	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u="sng" dirty="0" err="1" smtClean="0"/>
              <a:t>Tidak</a:t>
            </a:r>
            <a:r>
              <a:rPr lang="en-US" u="sng" dirty="0" smtClean="0"/>
              <a:t> </a:t>
            </a:r>
            <a:r>
              <a:rPr lang="en-US" u="sng" dirty="0" err="1"/>
              <a:t>Setuju</a:t>
            </a:r>
            <a:r>
              <a:rPr lang="en-US" u="sng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STS	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u="sng" dirty="0" err="1"/>
              <a:t>Sangat</a:t>
            </a:r>
            <a:r>
              <a:rPr lang="en-US" u="sng" dirty="0"/>
              <a:t> </a:t>
            </a:r>
            <a:r>
              <a:rPr lang="en-US" u="sng" dirty="0" err="1" smtClean="0"/>
              <a:t>Tidak</a:t>
            </a:r>
            <a:r>
              <a:rPr lang="en-US" u="sng" dirty="0" smtClean="0"/>
              <a:t> </a:t>
            </a:r>
            <a:r>
              <a:rPr lang="en-US" u="sng" dirty="0" err="1" smtClean="0"/>
              <a:t>Setuju</a:t>
            </a:r>
            <a:r>
              <a:rPr lang="en-US" u="sng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KUESTIONER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444498"/>
              </p:ext>
            </p:extLst>
          </p:nvPr>
        </p:nvGraphicFramePr>
        <p:xfrm>
          <a:off x="179512" y="783811"/>
          <a:ext cx="8784975" cy="607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4703668"/>
                <a:gridCol w="470623"/>
                <a:gridCol w="470623"/>
                <a:gridCol w="470623"/>
                <a:gridCol w="470623"/>
                <a:gridCol w="470623"/>
              </a:tblGrid>
              <a:tr h="44566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INSENTIF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odoni MT Black"/>
                      </a:endParaRPr>
                    </a:p>
                  </a:txBody>
                  <a:tcPr marL="8375" marR="8375" marT="837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PERNYATAAN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KS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83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LAYAK (X1.1)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vert="vert27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1. </a:t>
                      </a:r>
                      <a:r>
                        <a:rPr lang="en-US" sz="1600" u="none" strike="noStrike" dirty="0" err="1">
                          <a:effectLst/>
                        </a:rPr>
                        <a:t>Insentif</a:t>
                      </a:r>
                      <a:r>
                        <a:rPr lang="en-US" sz="1600" u="none" strike="noStrike" dirty="0">
                          <a:effectLst/>
                        </a:rPr>
                        <a:t> yang </a:t>
                      </a:r>
                      <a:r>
                        <a:rPr lang="en-US" sz="1600" u="none" strike="noStrike" dirty="0" err="1">
                          <a:effectLst/>
                        </a:rPr>
                        <a:t>anda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terima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sudah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layak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2. Besarnya insentif yang anda terima sudah sesuai tanggung jawab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3. Besarnya insentif yang diterima sudah memenuhi standar yang berlaku umum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MEMBERIKAN RASA ADIL (X1.2)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vert="vert27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4. Saya memiliki kesempatan yang sama untuk mendapatkan insentif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5. Insentif yang diterima belum sesuai dengan prestasi saya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6. </a:t>
                      </a:r>
                      <a:r>
                        <a:rPr lang="en-US" sz="1600" u="none" strike="noStrike" dirty="0" err="1">
                          <a:effectLst/>
                        </a:rPr>
                        <a:t>Pemberian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insentif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sudah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memenuhi</a:t>
                      </a:r>
                      <a:r>
                        <a:rPr lang="en-US" sz="1600" u="none" strike="noStrike" dirty="0">
                          <a:effectLst/>
                        </a:rPr>
                        <a:t> rasa </a:t>
                      </a:r>
                      <a:r>
                        <a:rPr lang="en-US" sz="1600" u="none" strike="noStrike" dirty="0" err="1">
                          <a:effectLst/>
                        </a:rPr>
                        <a:t>azas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keadilan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SESUAI DENGAN PEKERJAAN (X1.3)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vert="vert27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7. </a:t>
                      </a:r>
                      <a:r>
                        <a:rPr lang="en-US" sz="1600" u="none" strike="noStrike" dirty="0" err="1">
                          <a:effectLst/>
                        </a:rPr>
                        <a:t>Besarnya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insentif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sudah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sesuai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dengan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pekerjaan</a:t>
                      </a:r>
                      <a:r>
                        <a:rPr lang="en-US" sz="1600" u="none" strike="noStrike" dirty="0">
                          <a:effectLst/>
                        </a:rPr>
                        <a:t> yang </a:t>
                      </a:r>
                      <a:r>
                        <a:rPr lang="en-US" sz="1600" u="none" strike="noStrike" dirty="0" err="1">
                          <a:effectLst/>
                        </a:rPr>
                        <a:t>dilakukan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8. </a:t>
                      </a:r>
                      <a:r>
                        <a:rPr lang="en-US" sz="1600" u="none" strike="noStrike" dirty="0" err="1">
                          <a:effectLst/>
                        </a:rPr>
                        <a:t>Insentif</a:t>
                      </a:r>
                      <a:r>
                        <a:rPr lang="en-US" sz="1600" u="none" strike="noStrike" dirty="0">
                          <a:effectLst/>
                        </a:rPr>
                        <a:t> yang </a:t>
                      </a:r>
                      <a:r>
                        <a:rPr lang="en-US" sz="1600" u="none" strike="noStrike" dirty="0" err="1">
                          <a:effectLst/>
                        </a:rPr>
                        <a:t>diterima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sudah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sesuai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dengan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perhitungan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tenaga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untuk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menyelesaikan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pekerjaan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9. </a:t>
                      </a:r>
                      <a:r>
                        <a:rPr lang="en-US" sz="1600" u="none" strike="noStrike" dirty="0" err="1">
                          <a:effectLst/>
                        </a:rPr>
                        <a:t>Insentif</a:t>
                      </a:r>
                      <a:r>
                        <a:rPr lang="en-US" sz="1600" u="none" strike="noStrike" dirty="0">
                          <a:effectLst/>
                        </a:rPr>
                        <a:t> yang </a:t>
                      </a:r>
                      <a:r>
                        <a:rPr lang="en-US" sz="1600" u="none" strike="noStrike" dirty="0" err="1">
                          <a:effectLst/>
                        </a:rPr>
                        <a:t>diterima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belum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sesuai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dengan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kompetensi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saya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583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KETEPATAN WAKTU PENERIMAAN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vert="vert27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10. </a:t>
                      </a:r>
                      <a:r>
                        <a:rPr lang="en-US" sz="1600" u="none" strike="noStrike" dirty="0" err="1">
                          <a:effectLst/>
                        </a:rPr>
                        <a:t>Insentif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diberikan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terlambat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25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11. </a:t>
                      </a:r>
                      <a:r>
                        <a:rPr lang="en-US" sz="1600" u="none" strike="noStrike" dirty="0" err="1">
                          <a:effectLst/>
                        </a:rPr>
                        <a:t>Pembayaran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insentif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sudah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diatur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waktunya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  <a:tr h="508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12. </a:t>
                      </a:r>
                      <a:r>
                        <a:rPr lang="en-US" sz="1600" u="none" strike="noStrike" dirty="0" err="1">
                          <a:effectLst/>
                        </a:rPr>
                        <a:t>Aturan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insentif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pembayaran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sudah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sesuai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dengan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aturan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5" marR="8375" marT="837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22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396752"/>
          </a:xfrm>
        </p:spPr>
        <p:txBody>
          <a:bodyPr/>
          <a:lstStyle/>
          <a:p>
            <a:r>
              <a:rPr lang="en-US" i="1" dirty="0" smtClean="0"/>
              <a:t>Dichotomous Scale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429000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  <a:p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anda</a:t>
            </a:r>
            <a:r>
              <a:rPr lang="en-US" i="1" dirty="0" smtClean="0"/>
              <a:t> </a:t>
            </a:r>
            <a:r>
              <a:rPr lang="en-US" i="1" dirty="0" err="1" smtClean="0"/>
              <a:t>memiliki</a:t>
            </a:r>
            <a:r>
              <a:rPr lang="en-US" i="1" dirty="0" smtClean="0"/>
              <a:t> </a:t>
            </a:r>
            <a:r>
              <a:rPr lang="en-US" i="1" dirty="0" err="1" smtClean="0"/>
              <a:t>mobil</a:t>
            </a:r>
            <a:r>
              <a:rPr lang="en-US" i="1" dirty="0" smtClean="0"/>
              <a:t> </a:t>
            </a:r>
            <a:r>
              <a:rPr lang="en-US" i="1" dirty="0" err="1" smtClean="0"/>
              <a:t>pribadi</a:t>
            </a:r>
            <a:endParaRPr lang="en-US" i="1" dirty="0" smtClean="0"/>
          </a:p>
          <a:p>
            <a:pPr>
              <a:buFont typeface="Wingdings" pitchFamily="2" charset="2"/>
              <a:buChar char="q"/>
            </a:pPr>
            <a:r>
              <a:rPr lang="en-US" i="1" dirty="0"/>
              <a:t> </a:t>
            </a:r>
            <a:r>
              <a:rPr lang="en-US" i="1" dirty="0" err="1" smtClean="0"/>
              <a:t>Ya</a:t>
            </a:r>
            <a:r>
              <a:rPr lang="en-US" i="1" dirty="0" smtClean="0"/>
              <a:t> 	</a:t>
            </a:r>
          </a:p>
          <a:p>
            <a:pPr>
              <a:buFont typeface="Wingdings" pitchFamily="2" charset="2"/>
              <a:buChar char="q"/>
            </a:pP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4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9776" y="1268760"/>
            <a:ext cx="8435280" cy="1828800"/>
          </a:xfrm>
        </p:spPr>
        <p:txBody>
          <a:bodyPr>
            <a:normAutofit/>
          </a:bodyPr>
          <a:lstStyle/>
          <a:p>
            <a:r>
              <a:rPr lang="en-US" i="1" dirty="0" smtClean="0"/>
              <a:t>Category Scale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5304" y="2708920"/>
            <a:ext cx="822960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  <a:p>
            <a:r>
              <a:rPr lang="en-US" i="1" dirty="0" smtClean="0"/>
              <a:t>Rata-rata </a:t>
            </a:r>
            <a:r>
              <a:rPr lang="en-US" i="1" dirty="0" err="1" smtClean="0"/>
              <a:t>Anda</a:t>
            </a:r>
            <a:r>
              <a:rPr lang="en-US" i="1" dirty="0" smtClean="0"/>
              <a:t> </a:t>
            </a:r>
            <a:r>
              <a:rPr lang="en-US" i="1" dirty="0" err="1" smtClean="0"/>
              <a:t>Pengeluaran</a:t>
            </a:r>
            <a:r>
              <a:rPr lang="en-US" i="1" dirty="0" smtClean="0"/>
              <a:t> per </a:t>
            </a:r>
            <a:r>
              <a:rPr lang="en-US" i="1" dirty="0" err="1" smtClean="0"/>
              <a:t>bulan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membeli</a:t>
            </a:r>
            <a:r>
              <a:rPr lang="en-US" i="1" dirty="0" smtClean="0"/>
              <a:t> </a:t>
            </a:r>
            <a:r>
              <a:rPr lang="en-US" i="1" dirty="0" err="1" smtClean="0"/>
              <a:t>pulsa</a:t>
            </a:r>
            <a:endParaRPr lang="en-US" i="1" dirty="0" smtClean="0"/>
          </a:p>
          <a:p>
            <a:pPr>
              <a:buFont typeface="Wingdings" pitchFamily="2" charset="2"/>
              <a:buChar char="q"/>
            </a:pPr>
            <a:r>
              <a:rPr lang="en-US" i="1" dirty="0"/>
              <a:t>  </a:t>
            </a:r>
            <a:r>
              <a:rPr lang="en-US" i="1" dirty="0" smtClean="0"/>
              <a:t>&lt; </a:t>
            </a:r>
            <a:r>
              <a:rPr lang="en-US" i="1" dirty="0" err="1" smtClean="0"/>
              <a:t>Rp</a:t>
            </a:r>
            <a:r>
              <a:rPr lang="en-US" i="1" dirty="0" smtClean="0"/>
              <a:t>. 500.000	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/>
              <a:t> &gt; </a:t>
            </a:r>
            <a:r>
              <a:rPr lang="en-US" i="1" dirty="0" err="1" smtClean="0"/>
              <a:t>Rp</a:t>
            </a:r>
            <a:r>
              <a:rPr lang="en-US" i="1" dirty="0" smtClean="0"/>
              <a:t>. 500.000 s/d </a:t>
            </a:r>
            <a:r>
              <a:rPr lang="en-US" i="1" dirty="0" err="1" smtClean="0"/>
              <a:t>Rp</a:t>
            </a:r>
            <a:r>
              <a:rPr lang="en-US" i="1" dirty="0" smtClean="0"/>
              <a:t>. 1.000.000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/>
              <a:t> &gt; </a:t>
            </a:r>
            <a:r>
              <a:rPr lang="en-US" i="1" dirty="0" err="1" smtClean="0"/>
              <a:t>Rp</a:t>
            </a:r>
            <a:r>
              <a:rPr lang="en-US" i="1" dirty="0" smtClean="0"/>
              <a:t>. 1.000.000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9776" y="1268760"/>
            <a:ext cx="8435280" cy="1828800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Likert</a:t>
            </a:r>
            <a:r>
              <a:rPr lang="en-US" i="1" dirty="0" smtClean="0"/>
              <a:t>  Scale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data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864" y="2852936"/>
            <a:ext cx="8229600" cy="3528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  <a:p>
            <a:r>
              <a:rPr lang="en-US" i="1" dirty="0" err="1" smtClean="0"/>
              <a:t>Makna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masing-masing</a:t>
            </a:r>
            <a:r>
              <a:rPr lang="en-US" i="1" dirty="0" smtClean="0"/>
              <a:t> </a:t>
            </a:r>
            <a:r>
              <a:rPr lang="en-US" i="1" dirty="0" err="1" smtClean="0"/>
              <a:t>angka</a:t>
            </a:r>
            <a:r>
              <a:rPr lang="en-US" i="1" dirty="0" smtClean="0"/>
              <a:t> </a:t>
            </a:r>
            <a:r>
              <a:rPr lang="en-US" i="1" dirty="0" err="1" smtClean="0"/>
              <a:t>pilihan</a:t>
            </a:r>
            <a:r>
              <a:rPr lang="en-US" i="1" dirty="0" smtClean="0"/>
              <a:t> :</a:t>
            </a:r>
          </a:p>
          <a:p>
            <a:pPr marL="0" indent="0">
              <a:buNone/>
            </a:pPr>
            <a:r>
              <a:rPr lang="en-US" i="1" dirty="0" smtClean="0"/>
              <a:t>1 =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Setuju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2 =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Setuju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3 = </a:t>
            </a:r>
            <a:r>
              <a:rPr lang="en-US" i="1" dirty="0" err="1" smtClean="0"/>
              <a:t>Netral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4 = </a:t>
            </a:r>
            <a:r>
              <a:rPr lang="en-US" i="1" dirty="0" err="1" smtClean="0"/>
              <a:t>Setuju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5 =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Setuju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8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TEKHNIK PENSKALAAN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9055365"/>
              </p:ext>
            </p:extLst>
          </p:nvPr>
        </p:nvGraphicFramePr>
        <p:xfrm>
          <a:off x="323528" y="1268760"/>
          <a:ext cx="8352930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684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 err="1">
                          <a:effectLst/>
                        </a:rPr>
                        <a:t>Pekerjaan</a:t>
                      </a:r>
                      <a:r>
                        <a:rPr lang="en-US" sz="4000" u="none" strike="noStrike" dirty="0">
                          <a:effectLst/>
                        </a:rPr>
                        <a:t> </a:t>
                      </a:r>
                      <a:r>
                        <a:rPr lang="en-US" sz="4000" u="none" strike="noStrike" dirty="0" err="1">
                          <a:effectLst/>
                        </a:rPr>
                        <a:t>Saya</a:t>
                      </a:r>
                      <a:r>
                        <a:rPr lang="en-US" sz="4000" u="none" strike="noStrike" dirty="0">
                          <a:effectLst/>
                        </a:rPr>
                        <a:t> </a:t>
                      </a:r>
                      <a:r>
                        <a:rPr lang="en-US" sz="4000" u="none" strike="noStrike" dirty="0" err="1">
                          <a:effectLst/>
                        </a:rPr>
                        <a:t>menarik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1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2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3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4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5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562987"/>
              </p:ext>
            </p:extLst>
          </p:nvPr>
        </p:nvGraphicFramePr>
        <p:xfrm>
          <a:off x="395536" y="2996952"/>
          <a:ext cx="8352930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684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 err="1" smtClean="0">
                          <a:effectLst/>
                        </a:rPr>
                        <a:t>Saya</a:t>
                      </a:r>
                      <a:r>
                        <a:rPr lang="en-US" sz="4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4000" u="none" strike="noStrike" baseline="0" dirty="0" err="1" smtClean="0">
                          <a:effectLst/>
                        </a:rPr>
                        <a:t>bersemangat</a:t>
                      </a:r>
                      <a:r>
                        <a:rPr lang="en-US" sz="4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4000" u="none" strike="noStrike" baseline="0" dirty="0" err="1" smtClean="0">
                          <a:effectLst/>
                        </a:rPr>
                        <a:t>dalam</a:t>
                      </a:r>
                      <a:r>
                        <a:rPr lang="en-US" sz="4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4000" u="none" strike="noStrike" baseline="0" dirty="0" err="1" smtClean="0">
                          <a:effectLst/>
                        </a:rPr>
                        <a:t>bekerja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1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2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3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4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5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199265"/>
              </p:ext>
            </p:extLst>
          </p:nvPr>
        </p:nvGraphicFramePr>
        <p:xfrm>
          <a:off x="395536" y="4653136"/>
          <a:ext cx="8352930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586"/>
                <a:gridCol w="1670586"/>
                <a:gridCol w="1670586"/>
                <a:gridCol w="1670586"/>
                <a:gridCol w="1670586"/>
              </a:tblGrid>
              <a:tr h="6840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 err="1" smtClean="0">
                          <a:effectLst/>
                        </a:rPr>
                        <a:t>Pendapat</a:t>
                      </a:r>
                      <a:r>
                        <a:rPr lang="en-US" sz="4000" u="none" strike="noStrike" dirty="0" smtClean="0">
                          <a:effectLst/>
                        </a:rPr>
                        <a:t> </a:t>
                      </a:r>
                      <a:r>
                        <a:rPr lang="en-US" sz="4000" u="none" strike="noStrike" dirty="0" err="1" smtClean="0">
                          <a:effectLst/>
                        </a:rPr>
                        <a:t>saya</a:t>
                      </a:r>
                      <a:r>
                        <a:rPr lang="en-US" sz="4000" u="none" strike="noStrike" dirty="0" smtClean="0">
                          <a:effectLst/>
                        </a:rPr>
                        <a:t> </a:t>
                      </a:r>
                      <a:r>
                        <a:rPr lang="en-US" sz="4000" u="none" strike="noStrike" dirty="0" err="1" smtClean="0">
                          <a:effectLst/>
                        </a:rPr>
                        <a:t>tentang</a:t>
                      </a:r>
                      <a:r>
                        <a:rPr lang="en-US" sz="4000" u="none" strike="noStrike" dirty="0" smtClean="0">
                          <a:effectLst/>
                        </a:rPr>
                        <a:t> ‘work</a:t>
                      </a:r>
                      <a:r>
                        <a:rPr lang="en-US" sz="4000" u="none" strike="noStrike" baseline="0" dirty="0" smtClean="0">
                          <a:effectLst/>
                        </a:rPr>
                        <a:t> hard, play hard’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1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2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3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4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5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16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3415353"/>
              </p:ext>
            </p:extLst>
          </p:nvPr>
        </p:nvGraphicFramePr>
        <p:xfrm>
          <a:off x="251519" y="476672"/>
          <a:ext cx="8435280" cy="6421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1906023"/>
                <a:gridCol w="1205040"/>
                <a:gridCol w="1205040"/>
                <a:gridCol w="1205040"/>
                <a:gridCol w="1205040"/>
                <a:gridCol w="1205040"/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Pernyataan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Jawaban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Sangat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Setuju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Setuju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Kadang-Kadang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Tidak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Setuju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Sangat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Tidak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Setuju</a:t>
                      </a:r>
                      <a:endParaRPr lang="en-US" b="1" dirty="0"/>
                    </a:p>
                  </a:txBody>
                  <a:tcPr/>
                </a:tc>
              </a:tr>
              <a:tr h="14581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Tugas</a:t>
                      </a:r>
                      <a:r>
                        <a:rPr lang="en-US" sz="2000" b="1" dirty="0" smtClean="0"/>
                        <a:t> yang </a:t>
                      </a:r>
                      <a:r>
                        <a:rPr lang="en-US" sz="2000" b="1" dirty="0" err="1" smtClean="0"/>
                        <a:t>diberikan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dapat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diselesaikan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secara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baik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menimbulkan</a:t>
                      </a:r>
                      <a:r>
                        <a:rPr lang="en-US" sz="2000" b="1" baseline="0" dirty="0" smtClean="0"/>
                        <a:t> rasa </a:t>
                      </a:r>
                      <a:r>
                        <a:rPr lang="en-US" sz="2000" b="1" baseline="0" dirty="0" err="1" smtClean="0"/>
                        <a:t>puas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816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Atasan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memberikan</a:t>
                      </a:r>
                      <a:r>
                        <a:rPr lang="en-US" sz="2000" b="1" baseline="0" dirty="0" smtClean="0"/>
                        <a:t>  </a:t>
                      </a:r>
                      <a:r>
                        <a:rPr lang="en-US" sz="2000" b="1" baseline="0" dirty="0" err="1" smtClean="0"/>
                        <a:t>tugas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kepada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secara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adil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5816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Sapaan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atasan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kepada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saya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merupakan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teguran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5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9776" y="1268760"/>
            <a:ext cx="8435280" cy="1828800"/>
          </a:xfrm>
        </p:spPr>
        <p:txBody>
          <a:bodyPr>
            <a:normAutofit/>
          </a:bodyPr>
          <a:lstStyle/>
          <a:p>
            <a:r>
              <a:rPr lang="en-US" i="1" dirty="0" smtClean="0"/>
              <a:t>Semantic Differential Scale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yang </a:t>
            </a:r>
            <a:r>
              <a:rPr lang="en-US" dirty="0" err="1" smtClean="0"/>
              <a:t>ekstrem</a:t>
            </a:r>
            <a:r>
              <a:rPr lang="en-US" dirty="0" smtClean="0"/>
              <a:t> (bipolar)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864" y="285293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175066"/>
              </p:ext>
            </p:extLst>
          </p:nvPr>
        </p:nvGraphicFramePr>
        <p:xfrm>
          <a:off x="683568" y="3363472"/>
          <a:ext cx="7776863" cy="1224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894"/>
                <a:gridCol w="1257925"/>
                <a:gridCol w="609308"/>
                <a:gridCol w="609308"/>
                <a:gridCol w="609308"/>
                <a:gridCol w="609308"/>
                <a:gridCol w="609308"/>
                <a:gridCol w="609308"/>
                <a:gridCol w="609308"/>
                <a:gridCol w="628963"/>
                <a:gridCol w="1257925"/>
              </a:tblGrid>
              <a:tr h="4177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Apa pendapat anda tentang kebersihan kamar mandi kantor 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54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79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Bersih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CBCBCB"/>
                        </a:gs>
                        <a:gs pos="13000">
                          <a:srgbClr val="5F5F5F"/>
                        </a:gs>
                        <a:gs pos="21001">
                          <a:srgbClr val="5F5F5F"/>
                        </a:gs>
                        <a:gs pos="63000">
                          <a:srgbClr val="FFFFFF"/>
                        </a:gs>
                        <a:gs pos="67000">
                          <a:srgbClr val="B2B2B2"/>
                        </a:gs>
                        <a:gs pos="69000">
                          <a:srgbClr val="292929"/>
                        </a:gs>
                        <a:gs pos="82001">
                          <a:srgbClr val="777777"/>
                        </a:gs>
                        <a:gs pos="100000">
                          <a:srgbClr val="EAEA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CBCBCB"/>
                        </a:gs>
                        <a:gs pos="13000">
                          <a:srgbClr val="5F5F5F"/>
                        </a:gs>
                        <a:gs pos="21001">
                          <a:srgbClr val="5F5F5F"/>
                        </a:gs>
                        <a:gs pos="63000">
                          <a:srgbClr val="FFFFFF"/>
                        </a:gs>
                        <a:gs pos="67000">
                          <a:srgbClr val="B2B2B2"/>
                        </a:gs>
                        <a:gs pos="69000">
                          <a:srgbClr val="292929"/>
                        </a:gs>
                        <a:gs pos="82001">
                          <a:srgbClr val="777777"/>
                        </a:gs>
                        <a:gs pos="100000">
                          <a:srgbClr val="EAEA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CBCBCB"/>
                        </a:gs>
                        <a:gs pos="13000">
                          <a:srgbClr val="5F5F5F"/>
                        </a:gs>
                        <a:gs pos="21001">
                          <a:srgbClr val="5F5F5F"/>
                        </a:gs>
                        <a:gs pos="63000">
                          <a:srgbClr val="FFFFFF"/>
                        </a:gs>
                        <a:gs pos="67000">
                          <a:srgbClr val="B2B2B2"/>
                        </a:gs>
                        <a:gs pos="69000">
                          <a:srgbClr val="292929"/>
                        </a:gs>
                        <a:gs pos="82001">
                          <a:srgbClr val="777777"/>
                        </a:gs>
                        <a:gs pos="100000">
                          <a:srgbClr val="EAEA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CBCBCB"/>
                        </a:gs>
                        <a:gs pos="13000">
                          <a:srgbClr val="5F5F5F"/>
                        </a:gs>
                        <a:gs pos="21001">
                          <a:srgbClr val="5F5F5F"/>
                        </a:gs>
                        <a:gs pos="63000">
                          <a:srgbClr val="FFFFFF"/>
                        </a:gs>
                        <a:gs pos="67000">
                          <a:srgbClr val="B2B2B2"/>
                        </a:gs>
                        <a:gs pos="69000">
                          <a:srgbClr val="292929"/>
                        </a:gs>
                        <a:gs pos="82001">
                          <a:srgbClr val="777777"/>
                        </a:gs>
                        <a:gs pos="100000">
                          <a:srgbClr val="EAEA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Kotor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72931"/>
              </p:ext>
            </p:extLst>
          </p:nvPr>
        </p:nvGraphicFramePr>
        <p:xfrm>
          <a:off x="683568" y="4941168"/>
          <a:ext cx="7776863" cy="1224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894"/>
                <a:gridCol w="1257925"/>
                <a:gridCol w="609308"/>
                <a:gridCol w="609308"/>
                <a:gridCol w="609308"/>
                <a:gridCol w="609308"/>
                <a:gridCol w="609308"/>
                <a:gridCol w="609308"/>
                <a:gridCol w="609308"/>
                <a:gridCol w="628963"/>
                <a:gridCol w="1257925"/>
              </a:tblGrid>
              <a:tr h="4177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Bagaimana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pendapat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anda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tentang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harga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kamar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hotel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ini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54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79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 smtClean="0">
                          <a:effectLst/>
                        </a:rPr>
                        <a:t>Murah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CBCBCB"/>
                        </a:gs>
                        <a:gs pos="13000">
                          <a:srgbClr val="5F5F5F"/>
                        </a:gs>
                        <a:gs pos="21001">
                          <a:srgbClr val="5F5F5F"/>
                        </a:gs>
                        <a:gs pos="63000">
                          <a:srgbClr val="FFFFFF"/>
                        </a:gs>
                        <a:gs pos="67000">
                          <a:srgbClr val="B2B2B2"/>
                        </a:gs>
                        <a:gs pos="69000">
                          <a:srgbClr val="292929"/>
                        </a:gs>
                        <a:gs pos="82001">
                          <a:srgbClr val="777777"/>
                        </a:gs>
                        <a:gs pos="100000">
                          <a:srgbClr val="EAEA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CBCBCB"/>
                        </a:gs>
                        <a:gs pos="13000">
                          <a:srgbClr val="5F5F5F"/>
                        </a:gs>
                        <a:gs pos="21001">
                          <a:srgbClr val="5F5F5F"/>
                        </a:gs>
                        <a:gs pos="63000">
                          <a:srgbClr val="FFFFFF"/>
                        </a:gs>
                        <a:gs pos="67000">
                          <a:srgbClr val="B2B2B2"/>
                        </a:gs>
                        <a:gs pos="69000">
                          <a:srgbClr val="292929"/>
                        </a:gs>
                        <a:gs pos="82001">
                          <a:srgbClr val="777777"/>
                        </a:gs>
                        <a:gs pos="100000">
                          <a:srgbClr val="EAEA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CBCBCB"/>
                        </a:gs>
                        <a:gs pos="13000">
                          <a:srgbClr val="5F5F5F"/>
                        </a:gs>
                        <a:gs pos="21001">
                          <a:srgbClr val="5F5F5F"/>
                        </a:gs>
                        <a:gs pos="63000">
                          <a:srgbClr val="FFFFFF"/>
                        </a:gs>
                        <a:gs pos="67000">
                          <a:srgbClr val="B2B2B2"/>
                        </a:gs>
                        <a:gs pos="69000">
                          <a:srgbClr val="292929"/>
                        </a:gs>
                        <a:gs pos="82001">
                          <a:srgbClr val="777777"/>
                        </a:gs>
                        <a:gs pos="100000">
                          <a:srgbClr val="EAEA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rgbClr val="CBCBCB"/>
                        </a:gs>
                        <a:gs pos="13000">
                          <a:srgbClr val="5F5F5F"/>
                        </a:gs>
                        <a:gs pos="21001">
                          <a:srgbClr val="5F5F5F"/>
                        </a:gs>
                        <a:gs pos="63000">
                          <a:srgbClr val="FFFFFF"/>
                        </a:gs>
                        <a:gs pos="67000">
                          <a:srgbClr val="B2B2B2"/>
                        </a:gs>
                        <a:gs pos="69000">
                          <a:srgbClr val="292929"/>
                        </a:gs>
                        <a:gs pos="82001">
                          <a:srgbClr val="777777"/>
                        </a:gs>
                        <a:gs pos="100000">
                          <a:srgbClr val="EAEA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 smtClean="0">
                          <a:effectLst/>
                        </a:rPr>
                        <a:t>Mahal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3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PENSKALAAN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6024" y="1196752"/>
            <a:ext cx="8435280" cy="1828800"/>
          </a:xfrm>
        </p:spPr>
        <p:txBody>
          <a:bodyPr>
            <a:normAutofit/>
          </a:bodyPr>
          <a:lstStyle/>
          <a:p>
            <a:r>
              <a:rPr lang="en-US" i="1" dirty="0" smtClean="0"/>
              <a:t>Numerical Scale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semantic differential scale, </a:t>
            </a:r>
            <a:r>
              <a:rPr lang="en-US" dirty="0" err="1" smtClean="0"/>
              <a:t>bedanya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864" y="285293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346873"/>
              </p:ext>
            </p:extLst>
          </p:nvPr>
        </p:nvGraphicFramePr>
        <p:xfrm>
          <a:off x="745232" y="3429000"/>
          <a:ext cx="7776863" cy="1224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894"/>
                <a:gridCol w="1257925"/>
                <a:gridCol w="609308"/>
                <a:gridCol w="609308"/>
                <a:gridCol w="609308"/>
                <a:gridCol w="609308"/>
                <a:gridCol w="609308"/>
                <a:gridCol w="609308"/>
                <a:gridCol w="609308"/>
                <a:gridCol w="628963"/>
                <a:gridCol w="1257925"/>
              </a:tblGrid>
              <a:tr h="4177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Apa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pendapat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anda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tentang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kebersihan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kamar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mandi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kantor</a:t>
                      </a:r>
                      <a:r>
                        <a:rPr lang="en-US" sz="2000" u="none" strike="noStrike" dirty="0">
                          <a:effectLst/>
                        </a:rPr>
                        <a:t> 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54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79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Bersih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r>
                        <a:rPr lang="en-US" sz="2000" b="1" u="none" strike="noStrike" dirty="0" smtClean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</a:t>
                      </a:r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</a:t>
                      </a:r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7</a:t>
                      </a:r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Kotor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467338"/>
              </p:ext>
            </p:extLst>
          </p:nvPr>
        </p:nvGraphicFramePr>
        <p:xfrm>
          <a:off x="683568" y="4941168"/>
          <a:ext cx="7776863" cy="1224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894"/>
                <a:gridCol w="1257925"/>
                <a:gridCol w="609308"/>
                <a:gridCol w="609308"/>
                <a:gridCol w="609308"/>
                <a:gridCol w="609308"/>
                <a:gridCol w="609308"/>
                <a:gridCol w="609308"/>
                <a:gridCol w="609308"/>
                <a:gridCol w="628963"/>
                <a:gridCol w="1257925"/>
              </a:tblGrid>
              <a:tr h="4177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2.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Bagaimana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pendapat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anda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tentang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harga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kamar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hotel </a:t>
                      </a:r>
                      <a:r>
                        <a:rPr lang="en-US" sz="2000" u="none" strike="noStrike" baseline="0" dirty="0" err="1" smtClean="0">
                          <a:effectLst/>
                        </a:rPr>
                        <a:t>ini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54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79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 smtClean="0">
                          <a:effectLst/>
                        </a:rPr>
                        <a:t>Murah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r>
                        <a:rPr lang="en-US" sz="2000" b="1" u="none" strike="noStrike" dirty="0" smtClean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</a:t>
                      </a:r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</a:t>
                      </a:r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7</a:t>
                      </a:r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 smtClean="0">
                          <a:effectLst/>
                        </a:rPr>
                        <a:t>Mahal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01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EKHNIK PENSKALAAN DAN KUESTIONER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PLIKASI PENGUKURAN SKALA SECARA MATEMATIS DAN OPERASI STATISTIK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EKNIK PENSKALAAN&amp;quot;&quot;/&gt;&lt;property id=&quot;20307&quot; value=&quot;258&quot;/&gt;&lt;/object&gt;&lt;object type=&quot;3&quot; unique_id=&quot;10047&quot;&gt;&lt;property id=&quot;20148&quot; value=&quot;5&quot;/&gt;&lt;property id=&quot;20300&quot; value=&quot;Slide 4 - &amp;quot;TEKNIK PENSKALAAN&amp;quot;&quot;/&gt;&lt;property id=&quot;20307&quot; value=&quot;260&quot;/&gt;&lt;/object&gt;&lt;object type=&quot;3&quot; unique_id=&quot;10072&quot;&gt;&lt;property id=&quot;20148&quot; value=&quot;5&quot;/&gt;&lt;property id=&quot;20300&quot; value=&quot;Slide 5 - &amp;quot;TEKNIK PENSKALAAN&amp;quot;&quot;/&gt;&lt;property id=&quot;20307&quot; value=&quot;262&quot;/&gt;&lt;/object&gt;&lt;object type=&quot;3&quot; unique_id=&quot;10136&quot;&gt;&lt;property id=&quot;20148&quot; value=&quot;5&quot;/&gt;&lt;property id=&quot;20300&quot; value=&quot;Slide 6 - &amp;quot;TEKHNIK PENSKALAAN&amp;quot;&quot;/&gt;&lt;property id=&quot;20307&quot; value=&quot;263&quot;/&gt;&lt;/object&gt;&lt;object type=&quot;3&quot; unique_id=&quot;10137&quot;&gt;&lt;property id=&quot;20148&quot; value=&quot;5&quot;/&gt;&lt;property id=&quot;20300&quot; value=&quot;Slide 7&quot;/&gt;&lt;property id=&quot;20307&quot; value=&quot;264&quot;/&gt;&lt;/object&gt;&lt;object type=&quot;3&quot; unique_id=&quot;10138&quot;&gt;&lt;property id=&quot;20148&quot; value=&quot;5&quot;/&gt;&lt;property id=&quot;20300&quot; value=&quot;Slide 8 - &amp;quot;TEKNIK PENSKALAAN&amp;quot;&quot;/&gt;&lt;property id=&quot;20307&quot; value=&quot;266&quot;/&gt;&lt;/object&gt;&lt;object type=&quot;3&quot; unique_id=&quot;10139&quot;&gt;&lt;property id=&quot;20148&quot; value=&quot;5&quot;/&gt;&lt;property id=&quot;20300&quot; value=&quot;Slide 9 - &amp;quot;TEKNIK PENSKALAAN&amp;quot;&quot;/&gt;&lt;property id=&quot;20307&quot; value=&quot;268&quot;/&gt;&lt;/object&gt;&lt;object type=&quot;3&quot; unique_id=&quot;10210&quot;&gt;&lt;property id=&quot;20148&quot; value=&quot;5&quot;/&gt;&lt;property id=&quot;20300&quot; value=&quot;Slide 10 - &amp;quot;TEKNIK PENSKALAAN&amp;quot;&quot;/&gt;&lt;property id=&quot;20307&quot; value=&quot;270&quot;/&gt;&lt;/object&gt;&lt;object type=&quot;3&quot; unique_id=&quot;10248&quot;&gt;&lt;property id=&quot;20148&quot; value=&quot;5&quot;/&gt;&lt;property id=&quot;20300&quot; value=&quot;Slide 11 - &amp;quot;TEKNIK PENSKALAAN&amp;quot;&quot;/&gt;&lt;property id=&quot;20307&quot; value=&quot;271&quot;/&gt;&lt;/object&gt;&lt;object type=&quot;3&quot; unique_id=&quot;10357&quot;&gt;&lt;property id=&quot;20148&quot; value=&quot;5&quot;/&gt;&lt;property id=&quot;20300&quot; value=&quot;Slide 12 - &amp;quot;TEKNIK PENSKALAAN&amp;quot;&quot;/&gt;&lt;property id=&quot;20307&quot; value=&quot;272&quot;/&gt;&lt;/object&gt;&lt;object type=&quot;3&quot; unique_id=&quot;10358&quot;&gt;&lt;property id=&quot;20148&quot; value=&quot;5&quot;/&gt;&lt;property id=&quot;20300&quot; value=&quot;Slide 13 - &amp;quot;TEKNIK PENSKALAAN&amp;quot;&quot;/&gt;&lt;property id=&quot;20307&quot; value=&quot;273&quot;/&gt;&lt;/object&gt;&lt;object type=&quot;3&quot; unique_id=&quot;10524&quot;&gt;&lt;property id=&quot;20148&quot; value=&quot;5&quot;/&gt;&lt;property id=&quot;20300&quot; value=&quot;Slide 14 - &amp;quot;TEKNIK PENSKALAAN&amp;quot;&quot;/&gt;&lt;property id=&quot;20307&quot; value=&quot;274&quot;/&gt;&lt;/object&gt;&lt;object type=&quot;3&quot; unique_id=&quot;10525&quot;&gt;&lt;property id=&quot;20148&quot; value=&quot;5&quot;/&gt;&lt;property id=&quot;20300&quot; value=&quot;Slide 15&quot;/&gt;&lt;property id=&quot;20307&quot; value=&quot;275&quot;/&gt;&lt;/object&gt;&lt;object type=&quot;3&quot; unique_id=&quot;10526&quot;&gt;&lt;property id=&quot;20148&quot; value=&quot;5&quot;/&gt;&lt;property id=&quot;20300&quot; value=&quot;Slide 16 - &amp;quot;TEKNIK PENSKALAAN&amp;quot;&quot;/&gt;&lt;property id=&quot;20307&quot; value=&quot;276&quot;/&gt;&lt;/object&gt;&lt;object type=&quot;3&quot; unique_id=&quot;10527&quot;&gt;&lt;property id=&quot;20148&quot; value=&quot;5&quot;/&gt;&lt;property id=&quot;20300&quot; value=&quot;Slide 17&quot;/&gt;&lt;property id=&quot;20307&quot; value=&quot;277&quot;/&gt;&lt;/object&gt;&lt;object type=&quot;3&quot; unique_id=&quot;10528&quot;&gt;&lt;property id=&quot;20148&quot; value=&quot;5&quot;/&gt;&lt;property id=&quot;20300&quot; value=&quot;Slide 18 - &amp;quot;TEKNIK PENSKALAAN&amp;quot;&quot;/&gt;&lt;property id=&quot;20307&quot; value=&quot;278&quot;/&gt;&lt;/object&gt;&lt;object type=&quot;3&quot; unique_id=&quot;10589&quot;&gt;&lt;property id=&quot;20148&quot; value=&quot;5&quot;/&gt;&lt;property id=&quot;20300&quot; value=&quot;Slide 19&quot;/&gt;&lt;property id=&quot;20307&quot; value=&quot;279&quot;/&gt;&lt;/object&gt;&lt;object type=&quot;3&quot; unique_id=&quot;10653&quot;&gt;&lt;property id=&quot;20148&quot; value=&quot;5&quot;/&gt;&lt;property id=&quot;20300&quot; value=&quot;Slide 20 - &amp;quot;KUESTIONER&amp;quot;&quot;/&gt;&lt;property id=&quot;20307&quot; value=&quot;280&quot;/&gt;&lt;/object&gt;&lt;object type=&quot;3&quot; unique_id=&quot;10720&quot;&gt;&lt;property id=&quot;20148&quot; value=&quot;5&quot;/&gt;&lt;property id=&quot;20300&quot; value=&quot;Slide 21 - &amp;quot;ISIAN KUESTIONER&amp;quot;&quot;/&gt;&lt;property id=&quot;20307&quot; value=&quot;281&quot;/&gt;&lt;/object&gt;&lt;object type=&quot;3&quot; unique_id=&quot;10882&quot;&gt;&lt;property id=&quot;20148&quot; value=&quot;5&quot;/&gt;&lt;property id=&quot;20300&quot; value=&quot;Slide 22 - &amp;quot;ISIAN KUESTIONER&amp;quot;&quot;/&gt;&lt;property id=&quot;20307&quot; value=&quot;282&quot;/&gt;&lt;/object&gt;&lt;object type=&quot;3&quot; unique_id=&quot;10883&quot;&gt;&lt;property id=&quot;20148&quot; value=&quot;5&quot;/&gt;&lt;property id=&quot;20300&quot; value=&quot;Slide 23 - &amp;quot;KISI-KISI INSTRUMEN&amp;quot;&quot;/&gt;&lt;property id=&quot;20307&quot; value=&quot;283&quot;/&gt;&lt;/object&gt;&lt;object type=&quot;3&quot; unique_id=&quot;10884&quot;&gt;&lt;property id=&quot;20148&quot; value=&quot;5&quot;/&gt;&lt;property id=&quot;20300&quot; value=&quot;Slide 24 - &amp;quot;KISI-KISI INTRUMEN&amp;quot;&quot;/&gt;&lt;property id=&quot;20307&quot; value=&quot;284&quot;/&gt;&lt;/object&gt;&lt;object type=&quot;3&quot; unique_id=&quot;10963&quot;&gt;&lt;property id=&quot;20148&quot; value=&quot;5&quot;/&gt;&lt;property id=&quot;20300&quot; value=&quot;Slide 26 - &amp;quot;CONTOH KUESTIONER&amp;quot;&quot;/&gt;&lt;property id=&quot;20307&quot; value=&quot;285&quot;/&gt;&lt;/object&gt;&lt;object type=&quot;3&quot; unique_id=&quot;11045&quot;&gt;&lt;property id=&quot;20148&quot; value=&quot;5&quot;/&gt;&lt;property id=&quot;20300&quot; value=&quot;Slide 25 - &amp;quot;Contoh Kuestioner&amp;quot;&quot;/&gt;&lt;property id=&quot;20307&quot; value=&quot;286&quot;/&gt;&lt;/object&gt;&lt;/object&gt;&lt;/object&gt;&lt;/database&gt;"/>
  <p:tag name="ISPRING_RESOURCE_PATHS_HASH" val="9695a6e1cebd1595264bf2f06d753a5921d6d3c5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235</TotalTime>
  <Words>1133</Words>
  <Application>Microsoft Office PowerPoint</Application>
  <PresentationFormat>On-screen Show (4:3)</PresentationFormat>
  <Paragraphs>388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TEKHNIK PENSKALAAN DAN KUESTIONER</vt:lpstr>
      <vt:lpstr>APLIKASI PENGUKURAN SKALA SECARA MATEMATIS DAN OPERASI STATISTIK</vt:lpstr>
      <vt:lpstr>TEKNIK PENSKALAAN</vt:lpstr>
      <vt:lpstr>TEKNIK PENSKALAAN</vt:lpstr>
      <vt:lpstr>TEKNIK PENSKALAAN</vt:lpstr>
      <vt:lpstr>TEKHNIK PENSKALAAN</vt:lpstr>
      <vt:lpstr>PowerPoint Presentation</vt:lpstr>
      <vt:lpstr>TEKNIK PENSKALAAN</vt:lpstr>
      <vt:lpstr>TEKNIK PENSKALAAN</vt:lpstr>
      <vt:lpstr>TEKNIK PENSKALAAN</vt:lpstr>
      <vt:lpstr>TEKNIK PENSKALAAN</vt:lpstr>
      <vt:lpstr>TEKNIK PENSKALAAN</vt:lpstr>
      <vt:lpstr>TEKNIK PENSKALAAN</vt:lpstr>
      <vt:lpstr>TEKNIK PENSKALAAN</vt:lpstr>
      <vt:lpstr>PowerPoint Presentation</vt:lpstr>
      <vt:lpstr>TEKNIK PENSKALAAN</vt:lpstr>
      <vt:lpstr>PowerPoint Presentation</vt:lpstr>
      <vt:lpstr>TEKNIK PENSKALAAN</vt:lpstr>
      <vt:lpstr>PowerPoint Presentation</vt:lpstr>
      <vt:lpstr>KUESTIONER</vt:lpstr>
      <vt:lpstr>ISIAN KUESTIONER</vt:lpstr>
      <vt:lpstr>ISIAN KUESTIONER</vt:lpstr>
      <vt:lpstr>KISI-KISI INSTRUMEN</vt:lpstr>
      <vt:lpstr>KISI-KISI INTRUMEN</vt:lpstr>
      <vt:lpstr>Contoh Kuestioner</vt:lpstr>
      <vt:lpstr>CONTOH KUESTIONER</vt:lpstr>
    </vt:vector>
  </TitlesOfParts>
  <Company>Unknown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TEKHNIK PENSKALAAN DAN KUESTIONER</dc:title>
  <dc:creator>Owner</dc:creator>
  <cp:lastModifiedBy>Owner</cp:lastModifiedBy>
  <cp:revision>31</cp:revision>
  <cp:lastPrinted>2014-09-15T05:35:47Z</cp:lastPrinted>
  <dcterms:created xsi:type="dcterms:W3CDTF">2014-09-15T01:42:31Z</dcterms:created>
  <dcterms:modified xsi:type="dcterms:W3CDTF">2014-09-15T05:37:37Z</dcterms:modified>
</cp:coreProperties>
</file>