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2"/>
  </p:notesMasterIdLst>
  <p:sldIdLst>
    <p:sldId id="256" r:id="rId2"/>
    <p:sldId id="257" r:id="rId3"/>
    <p:sldId id="258" r:id="rId4"/>
    <p:sldId id="259" r:id="rId5"/>
    <p:sldId id="263" r:id="rId6"/>
    <p:sldId id="264" r:id="rId7"/>
    <p:sldId id="265" r:id="rId8"/>
    <p:sldId id="266" r:id="rId9"/>
    <p:sldId id="267" r:id="rId10"/>
    <p:sldId id="260" r:id="rId11"/>
    <p:sldId id="261" r:id="rId12"/>
    <p:sldId id="262"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79" r:id="rId27"/>
    <p:sldId id="282" r:id="rId28"/>
    <p:sldId id="283" r:id="rId29"/>
    <p:sldId id="284" r:id="rId30"/>
    <p:sldId id="285" r:id="rId31"/>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94660"/>
  </p:normalViewPr>
  <p:slideViewPr>
    <p:cSldViewPr>
      <p:cViewPr varScale="1">
        <p:scale>
          <a:sx n="65" d="100"/>
          <a:sy n="65" d="100"/>
        </p:scale>
        <p:origin x="-56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1263EA-5785-45B8-B1DB-F17B980C8A08}" type="datetimeFigureOut">
              <a:rPr lang="id-ID" smtClean="0"/>
              <a:t>08/03/2011</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A5D89E-3E98-4F1E-833C-AB456F45B178}" type="slidenum">
              <a:rPr lang="id-ID" smtClean="0"/>
              <a:t>‹#›</a:t>
            </a:fld>
            <a:endParaRPr lang="id-ID"/>
          </a:p>
        </p:txBody>
      </p:sp>
    </p:spTree>
    <p:extLst>
      <p:ext uri="{BB962C8B-B14F-4D97-AF65-F5344CB8AC3E}">
        <p14:creationId xmlns:p14="http://schemas.microsoft.com/office/powerpoint/2010/main" val="3742146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147176-8425-4D40-8ADB-48BC3B817D9A}" type="slidenum">
              <a:rPr lang="en-US"/>
              <a:pPr/>
              <a:t>18</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22580E-60D1-41BA-AA3B-63B83D53D382}" type="slidenum">
              <a:rPr lang="en-US"/>
              <a:pPr/>
              <a:t>19</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97079C59-B02A-4E19-B1D6-FE32C866CAFC}" type="datetimeFigureOut">
              <a:rPr lang="id-ID" smtClean="0"/>
              <a:t>08/03/2011</a:t>
            </a:fld>
            <a:endParaRPr lang="id-ID"/>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id-ID"/>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DC2D7D2D-FA66-462A-814D-B7152296CD6A}" type="slidenum">
              <a:rPr lang="id-ID" smtClean="0"/>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079C59-B02A-4E19-B1D6-FE32C866CAFC}" type="datetimeFigureOut">
              <a:rPr lang="id-ID" smtClean="0"/>
              <a:t>08/03/2011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C2D7D2D-FA66-462A-814D-B7152296CD6A}"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079C59-B02A-4E19-B1D6-FE32C866CAFC}" type="datetimeFigureOut">
              <a:rPr lang="id-ID" smtClean="0"/>
              <a:t>08/03/2011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C2D7D2D-FA66-462A-814D-B7152296CD6A}" type="slidenum">
              <a:rPr lang="id-ID" smtClean="0"/>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6E14D34-9B27-43F6-BA4C-EABB0FC0E0CE}" type="slidenum">
              <a:rPr lang="en-US"/>
              <a:pPr/>
              <a:t>‹#›</a:t>
            </a:fld>
            <a:endParaRPr lang="en-US"/>
          </a:p>
        </p:txBody>
      </p:sp>
    </p:spTree>
    <p:extLst>
      <p:ext uri="{BB962C8B-B14F-4D97-AF65-F5344CB8AC3E}">
        <p14:creationId xmlns:p14="http://schemas.microsoft.com/office/powerpoint/2010/main" val="308913270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97079C59-B02A-4E19-B1D6-FE32C866CAFC}" type="datetimeFigureOut">
              <a:rPr lang="id-ID" smtClean="0"/>
              <a:t>08/03/2011</a:t>
            </a:fld>
            <a:endParaRPr lang="id-ID"/>
          </a:p>
        </p:txBody>
      </p:sp>
      <p:sp>
        <p:nvSpPr>
          <p:cNvPr id="9" name="Slide Number Placeholder 8"/>
          <p:cNvSpPr>
            <a:spLocks noGrp="1"/>
          </p:cNvSpPr>
          <p:nvPr>
            <p:ph type="sldNum" sz="quarter" idx="15"/>
          </p:nvPr>
        </p:nvSpPr>
        <p:spPr/>
        <p:txBody>
          <a:bodyPr rtlCol="0"/>
          <a:lstStyle/>
          <a:p>
            <a:fld id="{DC2D7D2D-FA66-462A-814D-B7152296CD6A}" type="slidenum">
              <a:rPr lang="id-ID" smtClean="0"/>
              <a:t>‹#›</a:t>
            </a:fld>
            <a:endParaRPr lang="id-ID"/>
          </a:p>
        </p:txBody>
      </p:sp>
      <p:sp>
        <p:nvSpPr>
          <p:cNvPr id="10" name="Footer Placeholder 9"/>
          <p:cNvSpPr>
            <a:spLocks noGrp="1"/>
          </p:cNvSpPr>
          <p:nvPr>
            <p:ph type="ftr" sz="quarter" idx="16"/>
          </p:nvPr>
        </p:nvSpPr>
        <p:spPr/>
        <p:txBody>
          <a:bodyPr rtlCol="0"/>
          <a:lstStyle/>
          <a:p>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7079C59-B02A-4E19-B1D6-FE32C866CAFC}" type="datetimeFigureOut">
              <a:rPr lang="id-ID" smtClean="0"/>
              <a:t>08/03/2011</a:t>
            </a:fld>
            <a:endParaRPr lang="id-ID"/>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id-ID"/>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DC2D7D2D-FA66-462A-814D-B7152296CD6A}" type="slidenum">
              <a:rPr lang="id-ID" smtClean="0"/>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7079C59-B02A-4E19-B1D6-FE32C866CAFC}" type="datetimeFigureOut">
              <a:rPr lang="id-ID" smtClean="0"/>
              <a:t>08/03/2011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DC2D7D2D-FA66-462A-814D-B7152296CD6A}" type="slidenum">
              <a:rPr lang="id-ID" smtClean="0"/>
              <a:t>‹#›</a:t>
            </a:fld>
            <a:endParaRPr lang="id-ID"/>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7079C59-B02A-4E19-B1D6-FE32C866CAFC}" type="datetimeFigureOut">
              <a:rPr lang="id-ID" smtClean="0"/>
              <a:t>08/03/2011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DC2D7D2D-FA66-462A-814D-B7152296CD6A}" type="slidenum">
              <a:rPr lang="id-ID" smtClean="0"/>
              <a:t>‹#›</a:t>
            </a:fld>
            <a:endParaRPr lang="id-ID"/>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97079C59-B02A-4E19-B1D6-FE32C866CAFC}" type="datetimeFigureOut">
              <a:rPr lang="id-ID" smtClean="0"/>
              <a:t>08/03/2011</a:t>
            </a:fld>
            <a:endParaRPr lang="id-ID"/>
          </a:p>
        </p:txBody>
      </p:sp>
      <p:sp>
        <p:nvSpPr>
          <p:cNvPr id="7" name="Slide Number Placeholder 6"/>
          <p:cNvSpPr>
            <a:spLocks noGrp="1"/>
          </p:cNvSpPr>
          <p:nvPr>
            <p:ph type="sldNum" sz="quarter" idx="11"/>
          </p:nvPr>
        </p:nvSpPr>
        <p:spPr/>
        <p:txBody>
          <a:bodyPr rtlCol="0"/>
          <a:lstStyle/>
          <a:p>
            <a:fld id="{DC2D7D2D-FA66-462A-814D-B7152296CD6A}" type="slidenum">
              <a:rPr lang="id-ID" smtClean="0"/>
              <a:t>‹#›</a:t>
            </a:fld>
            <a:endParaRPr lang="id-ID"/>
          </a:p>
        </p:txBody>
      </p:sp>
      <p:sp>
        <p:nvSpPr>
          <p:cNvPr id="8" name="Footer Placeholder 7"/>
          <p:cNvSpPr>
            <a:spLocks noGrp="1"/>
          </p:cNvSpPr>
          <p:nvPr>
            <p:ph type="ftr" sz="quarter" idx="12"/>
          </p:nvPr>
        </p:nvSpPr>
        <p:spPr/>
        <p:txBody>
          <a:bodyPr rtlCol="0"/>
          <a:lstStyle/>
          <a:p>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79C59-B02A-4E19-B1D6-FE32C866CAFC}" type="datetimeFigureOut">
              <a:rPr lang="id-ID" smtClean="0"/>
              <a:t>08/03/2011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DC2D7D2D-FA66-462A-814D-B7152296CD6A}"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97079C59-B02A-4E19-B1D6-FE32C866CAFC}" type="datetimeFigureOut">
              <a:rPr lang="id-ID" smtClean="0"/>
              <a:t>08/03/2011</a:t>
            </a:fld>
            <a:endParaRPr lang="id-ID"/>
          </a:p>
        </p:txBody>
      </p:sp>
      <p:sp>
        <p:nvSpPr>
          <p:cNvPr id="22" name="Slide Number Placeholder 21"/>
          <p:cNvSpPr>
            <a:spLocks noGrp="1"/>
          </p:cNvSpPr>
          <p:nvPr>
            <p:ph type="sldNum" sz="quarter" idx="15"/>
          </p:nvPr>
        </p:nvSpPr>
        <p:spPr/>
        <p:txBody>
          <a:bodyPr rtlCol="0"/>
          <a:lstStyle/>
          <a:p>
            <a:fld id="{DC2D7D2D-FA66-462A-814D-B7152296CD6A}" type="slidenum">
              <a:rPr lang="id-ID" smtClean="0"/>
              <a:t>‹#›</a:t>
            </a:fld>
            <a:endParaRPr lang="id-ID"/>
          </a:p>
        </p:txBody>
      </p:sp>
      <p:sp>
        <p:nvSpPr>
          <p:cNvPr id="23" name="Footer Placeholder 22"/>
          <p:cNvSpPr>
            <a:spLocks noGrp="1"/>
          </p:cNvSpPr>
          <p:nvPr>
            <p:ph type="ftr" sz="quarter" idx="16"/>
          </p:nvPr>
        </p:nvSpPr>
        <p:spPr/>
        <p:txBody>
          <a:bodyPr rtlCol="0"/>
          <a:lstStyle/>
          <a:p>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97079C59-B02A-4E19-B1D6-FE32C866CAFC}" type="datetimeFigureOut">
              <a:rPr lang="id-ID" smtClean="0"/>
              <a:t>08/03/2011</a:t>
            </a:fld>
            <a:endParaRPr lang="id-ID"/>
          </a:p>
        </p:txBody>
      </p:sp>
      <p:sp>
        <p:nvSpPr>
          <p:cNvPr id="18" name="Slide Number Placeholder 17"/>
          <p:cNvSpPr>
            <a:spLocks noGrp="1"/>
          </p:cNvSpPr>
          <p:nvPr>
            <p:ph type="sldNum" sz="quarter" idx="11"/>
          </p:nvPr>
        </p:nvSpPr>
        <p:spPr/>
        <p:txBody>
          <a:bodyPr rtlCol="0"/>
          <a:lstStyle/>
          <a:p>
            <a:fld id="{DC2D7D2D-FA66-462A-814D-B7152296CD6A}" type="slidenum">
              <a:rPr lang="id-ID" smtClean="0"/>
              <a:t>‹#›</a:t>
            </a:fld>
            <a:endParaRPr lang="id-ID"/>
          </a:p>
        </p:txBody>
      </p:sp>
      <p:sp>
        <p:nvSpPr>
          <p:cNvPr id="21" name="Footer Placeholder 20"/>
          <p:cNvSpPr>
            <a:spLocks noGrp="1"/>
          </p:cNvSpPr>
          <p:nvPr>
            <p:ph type="ftr" sz="quarter" idx="12"/>
          </p:nvPr>
        </p:nvSpPr>
        <p:spPr/>
        <p:txBody>
          <a:bodyPr rtlCol="0"/>
          <a:lstStyle/>
          <a:p>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7079C59-B02A-4E19-B1D6-FE32C866CAFC}" type="datetimeFigureOut">
              <a:rPr lang="id-ID" smtClean="0"/>
              <a:t>08/03/2011</a:t>
            </a:fld>
            <a:endParaRPr lang="id-ID"/>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id-ID"/>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C2D7D2D-FA66-462A-814D-B7152296CD6A}"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ryerson.ca/~mjoppe/ResearchProcess/841TheNominalGroupTechnique.ht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hyperlink" Target="http://www.ag.ohio-state.edu/~bdg/pdf_docs/d/F06.pdf"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762000"/>
            <a:ext cx="6172200" cy="1894362"/>
          </a:xfrm>
        </p:spPr>
        <p:txBody>
          <a:bodyPr/>
          <a:lstStyle/>
          <a:p>
            <a:r>
              <a:rPr lang="id-ID" b="1" dirty="0" smtClean="0"/>
              <a:t>QUALITATIVE FORECASTING</a:t>
            </a:r>
            <a:endParaRPr lang="id-ID" b="1" dirty="0"/>
          </a:p>
        </p:txBody>
      </p:sp>
      <p:sp>
        <p:nvSpPr>
          <p:cNvPr id="3" name="Title 1"/>
          <p:cNvSpPr txBox="1">
            <a:spLocks/>
          </p:cNvSpPr>
          <p:nvPr/>
        </p:nvSpPr>
        <p:spPr>
          <a:xfrm>
            <a:off x="2057400" y="3048000"/>
            <a:ext cx="6172200" cy="1894362"/>
          </a:xfrm>
          <a:prstGeom prst="rect">
            <a:avLst/>
          </a:prstGeom>
        </p:spPr>
        <p:txBody>
          <a:bodyPr vert="horz" anchor="b">
            <a:noAutofit/>
          </a:bodyPr>
          <a:lstStyle>
            <a:lvl1pPr algn="l" rtl="0" eaLnBrk="1" latinLnBrk="0" hangingPunct="1">
              <a:spcBef>
                <a:spcPct val="0"/>
              </a:spcBef>
              <a:buNone/>
              <a:defRPr kumimoji="0" sz="3000" b="1" kern="1200" cap="small" baseline="0">
                <a:solidFill>
                  <a:schemeClr val="tx2"/>
                </a:solidFill>
                <a:latin typeface="+mj-lt"/>
                <a:ea typeface="+mj-ea"/>
                <a:cs typeface="+mj-cs"/>
              </a:defRPr>
            </a:lvl1pPr>
          </a:lstStyle>
          <a:p>
            <a:r>
              <a:rPr lang="id-ID" sz="4400" dirty="0" smtClean="0">
                <a:latin typeface="Times New Roman" pitchFamily="18" charset="0"/>
                <a:cs typeface="Times New Roman" pitchFamily="18" charset="0"/>
              </a:rPr>
              <a:t>rmriadi.yolasite.com</a:t>
            </a:r>
            <a:endParaRPr lang="id-ID" sz="4400" dirty="0">
              <a:latin typeface="Times New Roman" pitchFamily="18" charset="0"/>
              <a:cs typeface="Times New Roman" pitchFamily="18" charset="0"/>
            </a:endParaRPr>
          </a:p>
        </p:txBody>
      </p:sp>
    </p:spTree>
    <p:extLst>
      <p:ext uri="{BB962C8B-B14F-4D97-AF65-F5344CB8AC3E}">
        <p14:creationId xmlns:p14="http://schemas.microsoft.com/office/powerpoint/2010/main" val="8215901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lstStyle/>
          <a:p>
            <a:r>
              <a:rPr lang="id-ID" dirty="0" smtClean="0"/>
              <a:t>DELPHI METHOD</a:t>
            </a:r>
            <a:endParaRPr lang="id-ID"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19200"/>
            <a:ext cx="8991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81293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07053"/>
            <a:ext cx="8001000" cy="5530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p:txBody>
          <a:bodyPr/>
          <a:lstStyle/>
          <a:p>
            <a:r>
              <a:rPr lang="id-ID" dirty="0" smtClean="0"/>
              <a:t>DELPHI METHOD</a:t>
            </a:r>
            <a:endParaRPr lang="id-ID" dirty="0"/>
          </a:p>
        </p:txBody>
      </p:sp>
    </p:spTree>
    <p:extLst>
      <p:ext uri="{BB962C8B-B14F-4D97-AF65-F5344CB8AC3E}">
        <p14:creationId xmlns:p14="http://schemas.microsoft.com/office/powerpoint/2010/main" val="385737602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8077200" cy="5615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457200" y="152400"/>
            <a:ext cx="8229600" cy="685800"/>
          </a:xfrm>
        </p:spPr>
        <p:txBody>
          <a:bodyPr/>
          <a:lstStyle/>
          <a:p>
            <a:r>
              <a:rPr lang="id-ID" dirty="0" smtClean="0"/>
              <a:t>DELPHI METHOD</a:t>
            </a:r>
            <a:endParaRPr lang="id-ID" dirty="0"/>
          </a:p>
        </p:txBody>
      </p:sp>
    </p:spTree>
    <p:extLst>
      <p:ext uri="{BB962C8B-B14F-4D97-AF65-F5344CB8AC3E}">
        <p14:creationId xmlns:p14="http://schemas.microsoft.com/office/powerpoint/2010/main" val="23941097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z="3600" b="1" dirty="0" smtClean="0"/>
              <a:t>KAPAN METODE DELPHI DIGUNAKAN ?</a:t>
            </a:r>
            <a:endParaRPr lang="id-ID" sz="3600" b="1" dirty="0"/>
          </a:p>
        </p:txBody>
      </p:sp>
      <p:sp>
        <p:nvSpPr>
          <p:cNvPr id="3" name="Content Placeholder 2"/>
          <p:cNvSpPr>
            <a:spLocks noGrp="1"/>
          </p:cNvSpPr>
          <p:nvPr>
            <p:ph sz="quarter" idx="1"/>
          </p:nvPr>
        </p:nvSpPr>
        <p:spPr/>
        <p:txBody>
          <a:bodyPr>
            <a:normAutofit/>
          </a:bodyPr>
          <a:lstStyle/>
          <a:p>
            <a:r>
              <a:rPr lang="id-ID" dirty="0" smtClean="0"/>
              <a:t>Semua masalah atau faktor belum ditetapkan oleh Penelitian kualitatif sebelumnya</a:t>
            </a:r>
          </a:p>
          <a:p>
            <a:r>
              <a:rPr lang="id-ID" dirty="0" smtClean="0"/>
              <a:t>Melakukan penelitian kualitatif sendiri tidak cukup saja untuk tujuan penelitian</a:t>
            </a:r>
          </a:p>
          <a:p>
            <a:r>
              <a:rPr lang="id-ID" dirty="0" smtClean="0"/>
              <a:t>Berpikir ke depan dan peramalan seringkali diperlukan</a:t>
            </a:r>
          </a:p>
          <a:p>
            <a:r>
              <a:rPr lang="id-ID" dirty="0" smtClean="0"/>
              <a:t>Brainstorm dan pandangan dari partisipan diharapkan biasa memenuhi ; 1) 1) faktor-faktor, dan 2) implikasi dari hasil berbagai kemungkinan atau skenario</a:t>
            </a:r>
            <a:endParaRPr lang="id-ID" dirty="0"/>
          </a:p>
        </p:txBody>
      </p:sp>
    </p:spTree>
    <p:extLst>
      <p:ext uri="{BB962C8B-B14F-4D97-AF65-F5344CB8AC3E}">
        <p14:creationId xmlns:p14="http://schemas.microsoft.com/office/powerpoint/2010/main" val="273526434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z="3600" b="1" dirty="0" smtClean="0"/>
              <a:t>KAPAN METODE DELPHI DIGUNAKAN ?</a:t>
            </a:r>
            <a:endParaRPr lang="id-ID" sz="3600" dirty="0"/>
          </a:p>
        </p:txBody>
      </p:sp>
      <p:sp>
        <p:nvSpPr>
          <p:cNvPr id="3" name="Content Placeholder 2"/>
          <p:cNvSpPr>
            <a:spLocks noGrp="1"/>
          </p:cNvSpPr>
          <p:nvPr>
            <p:ph sz="quarter" idx="1"/>
          </p:nvPr>
        </p:nvSpPr>
        <p:spPr/>
        <p:txBody>
          <a:bodyPr>
            <a:normAutofit/>
          </a:bodyPr>
          <a:lstStyle/>
          <a:p>
            <a:r>
              <a:rPr lang="id-ID" dirty="0" smtClean="0"/>
              <a:t>Hanya orang yang relatif sedikit yang tersedia untuk berpartisipasi atau lebih disukai untuk menjaga anonimitas peserta</a:t>
            </a:r>
          </a:p>
          <a:p>
            <a:r>
              <a:rPr lang="id-ID" dirty="0" smtClean="0"/>
              <a:t>Biaya tinggi karena pencapaian partisipan sangat susah</a:t>
            </a:r>
          </a:p>
          <a:p>
            <a:r>
              <a:rPr lang="id-ID" dirty="0" smtClean="0"/>
              <a:t>Masalah yang diteliti adalah bukan pertanyaan sederhana jumlah ($, unit) atau penting (seperti peringkat 1 sampai 10), ia menuntut, bahwa kelompok berbagi informasi dan bersama-sama menganalisis masalah dalam rangka memahami fakta dan implikasi</a:t>
            </a:r>
            <a:endParaRPr lang="id-ID" dirty="0"/>
          </a:p>
        </p:txBody>
      </p:sp>
    </p:spTree>
    <p:extLst>
      <p:ext uri="{BB962C8B-B14F-4D97-AF65-F5344CB8AC3E}">
        <p14:creationId xmlns:p14="http://schemas.microsoft.com/office/powerpoint/2010/main" val="24351245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z="3600" b="1" dirty="0" smtClean="0"/>
              <a:t>KAPAN METODE DELPHI DIGUNAKAN ?</a:t>
            </a:r>
            <a:endParaRPr lang="id-ID" sz="3600" dirty="0"/>
          </a:p>
        </p:txBody>
      </p:sp>
      <p:sp>
        <p:nvSpPr>
          <p:cNvPr id="3" name="Content Placeholder 2"/>
          <p:cNvSpPr>
            <a:spLocks noGrp="1"/>
          </p:cNvSpPr>
          <p:nvPr>
            <p:ph sz="quarter" idx="1"/>
          </p:nvPr>
        </p:nvSpPr>
        <p:spPr/>
        <p:txBody>
          <a:bodyPr/>
          <a:lstStyle/>
          <a:p>
            <a:r>
              <a:rPr lang="id-ID" dirty="0" smtClean="0"/>
              <a:t>Kompleks atau ambigu isu</a:t>
            </a:r>
          </a:p>
          <a:p>
            <a:r>
              <a:rPr lang="id-ID" dirty="0" smtClean="0"/>
              <a:t>Untuk penelitian yang didasarkan dalam rangka untuk menghasilkan suatu solusi nyata atau strategi</a:t>
            </a:r>
            <a:endParaRPr lang="id-ID" dirty="0"/>
          </a:p>
        </p:txBody>
      </p:sp>
    </p:spTree>
    <p:extLst>
      <p:ext uri="{BB962C8B-B14F-4D97-AF65-F5344CB8AC3E}">
        <p14:creationId xmlns:p14="http://schemas.microsoft.com/office/powerpoint/2010/main" val="40155555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t>KAPAN METODE DELPHI TIDAK DISARANKAN UNTUK DIGUNAKAN</a:t>
            </a:r>
            <a:endParaRPr lang="id-ID" b="1" dirty="0"/>
          </a:p>
        </p:txBody>
      </p:sp>
      <p:sp>
        <p:nvSpPr>
          <p:cNvPr id="3" name="Content Placeholder 2"/>
          <p:cNvSpPr>
            <a:spLocks noGrp="1"/>
          </p:cNvSpPr>
          <p:nvPr>
            <p:ph sz="quarter" idx="1"/>
          </p:nvPr>
        </p:nvSpPr>
        <p:spPr/>
        <p:txBody>
          <a:bodyPr/>
          <a:lstStyle/>
          <a:p>
            <a:r>
              <a:rPr lang="id-ID" dirty="0" smtClean="0"/>
              <a:t>Masalah yang diteliti dapat diidentifikasi atau dinilai dengan satu instrumen (atau satu putaran penelitian</a:t>
            </a:r>
          </a:p>
          <a:p>
            <a:r>
              <a:rPr lang="id-ID" dirty="0" smtClean="0"/>
              <a:t>Wilayah penelitian kecil dan dapat dijangkau</a:t>
            </a:r>
          </a:p>
          <a:p>
            <a:r>
              <a:rPr lang="id-ID" dirty="0" smtClean="0"/>
              <a:t>Ketika penelitian sebelumnya telah mapan faktor-faktor atau isu-isu sehingga kini akan hanya soal mengukur temuan dari penelitian sebelumnya</a:t>
            </a:r>
            <a:endParaRPr lang="id-ID" dirty="0"/>
          </a:p>
        </p:txBody>
      </p:sp>
    </p:spTree>
    <p:extLst>
      <p:ext uri="{BB962C8B-B14F-4D97-AF65-F5344CB8AC3E}">
        <p14:creationId xmlns:p14="http://schemas.microsoft.com/office/powerpoint/2010/main" val="1157087948"/>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t>KAPAN METODE DELPHI TIDAK DISARANKAN UNTUK DIGUNAKAN</a:t>
            </a:r>
            <a:endParaRPr lang="id-ID" dirty="0"/>
          </a:p>
        </p:txBody>
      </p:sp>
      <p:sp>
        <p:nvSpPr>
          <p:cNvPr id="3" name="Content Placeholder 2"/>
          <p:cNvSpPr>
            <a:spLocks noGrp="1"/>
          </p:cNvSpPr>
          <p:nvPr>
            <p:ph sz="quarter" idx="1"/>
          </p:nvPr>
        </p:nvSpPr>
        <p:spPr/>
        <p:txBody>
          <a:bodyPr>
            <a:normAutofit/>
          </a:bodyPr>
          <a:lstStyle/>
          <a:p>
            <a:r>
              <a:rPr lang="id-ID" dirty="0" smtClean="0"/>
              <a:t>Target penonton dapat diakses oleh sampel atau survei</a:t>
            </a:r>
          </a:p>
          <a:p>
            <a:r>
              <a:rPr lang="id-ID" dirty="0" smtClean="0"/>
              <a:t>Tidak ada konsekuensi yang merugikan dengan kontak langsung dengan sasaran populasi</a:t>
            </a:r>
          </a:p>
          <a:p>
            <a:r>
              <a:rPr lang="id-ID" dirty="0" smtClean="0"/>
              <a:t>Ketika metode lain atau studi (seperti kelompok fokus untuk pemasaran produk) akan bekerja lebih baik atau memberikan hasil yang lebih baik.</a:t>
            </a:r>
            <a:endParaRPr lang="id-ID" dirty="0"/>
          </a:p>
        </p:txBody>
      </p:sp>
    </p:spTree>
    <p:extLst>
      <p:ext uri="{BB962C8B-B14F-4D97-AF65-F5344CB8AC3E}">
        <p14:creationId xmlns:p14="http://schemas.microsoft.com/office/powerpoint/2010/main" val="18828202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p:txBody>
          <a:bodyPr>
            <a:normAutofit fontScale="90000"/>
          </a:bodyPr>
          <a:lstStyle/>
          <a:p>
            <a:r>
              <a:rPr lang="en-AU" sz="4000" b="1" i="1">
                <a:solidFill>
                  <a:srgbClr val="FF6600"/>
                </a:solidFill>
              </a:rPr>
              <a:t>Modified Delphi- The Nominal Group Technique</a:t>
            </a:r>
          </a:p>
        </p:txBody>
      </p:sp>
      <p:sp>
        <p:nvSpPr>
          <p:cNvPr id="24581" name="Rectangle 5"/>
          <p:cNvSpPr>
            <a:spLocks noGrp="1" noChangeArrowheads="1"/>
          </p:cNvSpPr>
          <p:nvPr>
            <p:ph type="body" sz="half" idx="1"/>
          </p:nvPr>
        </p:nvSpPr>
        <p:spPr>
          <a:xfrm>
            <a:off x="250825" y="1628775"/>
            <a:ext cx="4105275" cy="4895850"/>
          </a:xfrm>
        </p:spPr>
        <p:txBody>
          <a:bodyPr/>
          <a:lstStyle/>
          <a:p>
            <a:pPr>
              <a:lnSpc>
                <a:spcPct val="90000"/>
              </a:lnSpc>
            </a:pPr>
            <a:r>
              <a:rPr lang="en-AU" sz="2800" b="1" dirty="0">
                <a:solidFill>
                  <a:srgbClr val="FF6600"/>
                </a:solidFill>
              </a:rPr>
              <a:t>The Nominal Group Technique is </a:t>
            </a:r>
            <a:r>
              <a:rPr lang="id-ID" sz="2800" b="1" dirty="0" smtClean="0">
                <a:solidFill>
                  <a:srgbClr val="FF6600"/>
                </a:solidFill>
              </a:rPr>
              <a:t>methode delphi face to face</a:t>
            </a:r>
            <a:r>
              <a:rPr lang="en-AU" sz="2800" b="1" dirty="0" smtClean="0">
                <a:solidFill>
                  <a:srgbClr val="FF6600"/>
                </a:solidFill>
              </a:rPr>
              <a:t>,</a:t>
            </a:r>
            <a:r>
              <a:rPr lang="id-ID" sz="2800" b="1" dirty="0" smtClean="0">
                <a:solidFill>
                  <a:srgbClr val="FF6600"/>
                </a:solidFill>
              </a:rPr>
              <a:t> didasarkan pada diskusi kelompok</a:t>
            </a:r>
            <a:r>
              <a:rPr lang="en-AU" sz="2800" b="1" dirty="0" smtClean="0">
                <a:solidFill>
                  <a:srgbClr val="FF6600"/>
                </a:solidFill>
              </a:rPr>
              <a:t>.</a:t>
            </a:r>
            <a:endParaRPr lang="en-AU" sz="2800" b="1" dirty="0">
              <a:solidFill>
                <a:srgbClr val="FF6600"/>
              </a:solidFill>
            </a:endParaRPr>
          </a:p>
          <a:p>
            <a:pPr>
              <a:lnSpc>
                <a:spcPct val="90000"/>
              </a:lnSpc>
            </a:pPr>
            <a:r>
              <a:rPr lang="id-ID" sz="2800" b="1" dirty="0" smtClean="0">
                <a:solidFill>
                  <a:srgbClr val="FF6600"/>
                </a:solidFill>
              </a:rPr>
              <a:t>Menambah dimensi </a:t>
            </a:r>
            <a:r>
              <a:rPr lang="en-AU" sz="2800" b="1" dirty="0" smtClean="0">
                <a:solidFill>
                  <a:srgbClr val="FF6600"/>
                </a:solidFill>
              </a:rPr>
              <a:t>personal</a:t>
            </a:r>
            <a:r>
              <a:rPr lang="id-ID" sz="2800" b="1" dirty="0" smtClean="0">
                <a:solidFill>
                  <a:srgbClr val="FF6600"/>
                </a:solidFill>
              </a:rPr>
              <a:t> di dalam penelitian</a:t>
            </a:r>
            <a:r>
              <a:rPr lang="en-AU" sz="2800" b="1" dirty="0" smtClean="0">
                <a:solidFill>
                  <a:srgbClr val="FF6600"/>
                </a:solidFill>
              </a:rPr>
              <a:t>.</a:t>
            </a:r>
            <a:endParaRPr lang="en-AU" sz="2800" b="1" dirty="0">
              <a:solidFill>
                <a:srgbClr val="FF6600"/>
              </a:solidFill>
            </a:endParaRPr>
          </a:p>
          <a:p>
            <a:pPr>
              <a:lnSpc>
                <a:spcPct val="90000"/>
              </a:lnSpc>
            </a:pPr>
            <a:r>
              <a:rPr lang="id-ID" sz="2800" b="1" dirty="0" smtClean="0">
                <a:solidFill>
                  <a:srgbClr val="FF6600"/>
                </a:solidFill>
              </a:rPr>
              <a:t>Penggunaan konsensus</a:t>
            </a:r>
            <a:endParaRPr lang="en-AU" sz="2800" b="1" dirty="0">
              <a:solidFill>
                <a:srgbClr val="FF6600"/>
              </a:solidFill>
            </a:endParaRPr>
          </a:p>
          <a:p>
            <a:pPr>
              <a:lnSpc>
                <a:spcPct val="90000"/>
              </a:lnSpc>
              <a:buFontTx/>
              <a:buNone/>
            </a:pPr>
            <a:endParaRPr lang="en-AU" sz="2800" b="1" dirty="0">
              <a:solidFill>
                <a:srgbClr val="FF6600"/>
              </a:solidFill>
            </a:endParaRPr>
          </a:p>
          <a:p>
            <a:pPr>
              <a:lnSpc>
                <a:spcPct val="90000"/>
              </a:lnSpc>
              <a:buFontTx/>
              <a:buNone/>
            </a:pPr>
            <a:endParaRPr lang="en-AU" sz="2800" b="1" dirty="0">
              <a:solidFill>
                <a:srgbClr val="FF6600"/>
              </a:solidFill>
            </a:endParaRPr>
          </a:p>
          <a:p>
            <a:pPr>
              <a:lnSpc>
                <a:spcPct val="90000"/>
              </a:lnSpc>
            </a:pPr>
            <a:endParaRPr lang="en-AU" sz="2800" b="1" dirty="0">
              <a:solidFill>
                <a:srgbClr val="FF6600"/>
              </a:solidFill>
            </a:endParaRPr>
          </a:p>
        </p:txBody>
      </p:sp>
      <p:pic>
        <p:nvPicPr>
          <p:cNvPr id="24583" name="Picture 7" descr="nomgp">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356100" y="1628775"/>
            <a:ext cx="4537075" cy="48244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936333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5"/>
          <p:cNvSpPr>
            <a:spLocks noGrp="1" noChangeArrowheads="1"/>
          </p:cNvSpPr>
          <p:nvPr>
            <p:ph type="title"/>
          </p:nvPr>
        </p:nvSpPr>
        <p:spPr/>
        <p:txBody>
          <a:bodyPr>
            <a:normAutofit fontScale="90000"/>
          </a:bodyPr>
          <a:lstStyle/>
          <a:p>
            <a:r>
              <a:rPr lang="en-AU" sz="4800" b="1" i="1">
                <a:solidFill>
                  <a:srgbClr val="CC0000"/>
                </a:solidFill>
              </a:rPr>
              <a:t>Nominal Group Procedure</a:t>
            </a:r>
            <a:endParaRPr lang="en-US" sz="4800" b="1" i="1">
              <a:solidFill>
                <a:srgbClr val="CC0000"/>
              </a:solidFill>
            </a:endParaRPr>
          </a:p>
        </p:txBody>
      </p:sp>
      <p:sp>
        <p:nvSpPr>
          <p:cNvPr id="34822" name="Rectangle 6"/>
          <p:cNvSpPr>
            <a:spLocks noGrp="1" noChangeArrowheads="1"/>
          </p:cNvSpPr>
          <p:nvPr>
            <p:ph type="body" sz="half" idx="1"/>
          </p:nvPr>
        </p:nvSpPr>
        <p:spPr/>
        <p:txBody>
          <a:bodyPr>
            <a:normAutofit fontScale="92500" lnSpcReduction="10000"/>
          </a:bodyPr>
          <a:lstStyle/>
          <a:p>
            <a:pPr>
              <a:lnSpc>
                <a:spcPct val="80000"/>
              </a:lnSpc>
            </a:pPr>
            <a:r>
              <a:rPr lang="en-US" sz="1600" b="1" dirty="0">
                <a:solidFill>
                  <a:srgbClr val="CC0000"/>
                </a:solidFill>
              </a:rPr>
              <a:t>Groups </a:t>
            </a:r>
            <a:r>
              <a:rPr lang="id-ID" sz="1600" b="1" dirty="0" smtClean="0">
                <a:solidFill>
                  <a:srgbClr val="CC0000"/>
                </a:solidFill>
              </a:rPr>
              <a:t>terdiri </a:t>
            </a:r>
            <a:r>
              <a:rPr lang="en-US" sz="1600" b="1" dirty="0" smtClean="0">
                <a:solidFill>
                  <a:srgbClr val="CC0000"/>
                </a:solidFill>
              </a:rPr>
              <a:t>5 </a:t>
            </a:r>
            <a:r>
              <a:rPr lang="en-US" sz="1600" b="1" dirty="0">
                <a:solidFill>
                  <a:srgbClr val="CC0000"/>
                </a:solidFill>
              </a:rPr>
              <a:t>or 6 </a:t>
            </a:r>
            <a:r>
              <a:rPr lang="en-US" sz="1600" b="1" dirty="0" smtClean="0">
                <a:solidFill>
                  <a:srgbClr val="CC0000"/>
                </a:solidFill>
              </a:rPr>
              <a:t>experts</a:t>
            </a:r>
            <a:r>
              <a:rPr lang="id-ID" sz="1600" b="1" dirty="0">
                <a:solidFill>
                  <a:srgbClr val="CC0000"/>
                </a:solidFill>
              </a:rPr>
              <a:t> </a:t>
            </a:r>
            <a:r>
              <a:rPr lang="id-ID" sz="1600" b="1" dirty="0" smtClean="0">
                <a:solidFill>
                  <a:srgbClr val="CC0000"/>
                </a:solidFill>
              </a:rPr>
              <a:t> pada suatu meja</a:t>
            </a:r>
            <a:r>
              <a:rPr lang="en-US" sz="1600" b="1" dirty="0" smtClean="0">
                <a:solidFill>
                  <a:srgbClr val="CC0000"/>
                </a:solidFill>
              </a:rPr>
              <a:t> </a:t>
            </a:r>
            <a:endParaRPr lang="en-US" sz="1600" b="1" dirty="0">
              <a:solidFill>
                <a:srgbClr val="CC0000"/>
              </a:solidFill>
            </a:endParaRPr>
          </a:p>
          <a:p>
            <a:pPr>
              <a:lnSpc>
                <a:spcPct val="80000"/>
              </a:lnSpc>
            </a:pPr>
            <a:r>
              <a:rPr lang="id-ID" sz="1600" b="1" dirty="0" smtClean="0">
                <a:solidFill>
                  <a:srgbClr val="CC0000"/>
                </a:solidFill>
              </a:rPr>
              <a:t>Mereka diberikan pertanyaan terbuka</a:t>
            </a:r>
            <a:r>
              <a:rPr lang="en-AU" sz="1600" b="1" dirty="0" smtClean="0">
                <a:solidFill>
                  <a:srgbClr val="CC0000"/>
                </a:solidFill>
              </a:rPr>
              <a:t>.</a:t>
            </a:r>
            <a:endParaRPr lang="en-US" sz="1600" b="1" dirty="0">
              <a:solidFill>
                <a:srgbClr val="CC0000"/>
              </a:solidFill>
            </a:endParaRPr>
          </a:p>
          <a:p>
            <a:pPr>
              <a:lnSpc>
                <a:spcPct val="80000"/>
              </a:lnSpc>
            </a:pPr>
            <a:r>
              <a:rPr lang="id-ID" sz="1600" b="1" dirty="0" smtClean="0">
                <a:solidFill>
                  <a:srgbClr val="CC0000"/>
                </a:solidFill>
              </a:rPr>
              <a:t>Keheningan beberapa menit memungkin </a:t>
            </a:r>
            <a:r>
              <a:rPr lang="en-AU" sz="1600" b="1" dirty="0" smtClean="0">
                <a:solidFill>
                  <a:srgbClr val="CC0000"/>
                </a:solidFill>
              </a:rPr>
              <a:t>individual </a:t>
            </a:r>
            <a:r>
              <a:rPr lang="id-ID" sz="1600" b="1" dirty="0" smtClean="0">
                <a:solidFill>
                  <a:srgbClr val="CC0000"/>
                </a:solidFill>
              </a:rPr>
              <a:t> merefleksikan pertanyaan dan dibuat catatan atas jawaban</a:t>
            </a:r>
            <a:endParaRPr lang="en-US" sz="1600" b="1" dirty="0">
              <a:solidFill>
                <a:srgbClr val="CC0000"/>
              </a:solidFill>
            </a:endParaRPr>
          </a:p>
          <a:p>
            <a:pPr>
              <a:lnSpc>
                <a:spcPct val="80000"/>
              </a:lnSpc>
            </a:pPr>
            <a:r>
              <a:rPr lang="id-ID" sz="1600" b="1" dirty="0" smtClean="0">
                <a:solidFill>
                  <a:srgbClr val="CC0000"/>
                </a:solidFill>
              </a:rPr>
              <a:t>Ide-ide dibagian </a:t>
            </a:r>
            <a:r>
              <a:rPr lang="en-US" sz="1600" b="1" dirty="0" smtClean="0">
                <a:solidFill>
                  <a:srgbClr val="CC0000"/>
                </a:solidFill>
              </a:rPr>
              <a:t>(</a:t>
            </a:r>
            <a:r>
              <a:rPr lang="id-ID" sz="1600" b="1" dirty="0" smtClean="0">
                <a:solidFill>
                  <a:srgbClr val="CC0000"/>
                </a:solidFill>
              </a:rPr>
              <a:t>satu jawaban </a:t>
            </a:r>
            <a:r>
              <a:rPr lang="en-US" sz="1600" b="1" dirty="0" smtClean="0">
                <a:solidFill>
                  <a:srgbClr val="CC0000"/>
                </a:solidFill>
              </a:rPr>
              <a:t>per person ), </a:t>
            </a:r>
            <a:r>
              <a:rPr lang="id-ID" sz="1600" b="1" dirty="0" smtClean="0">
                <a:solidFill>
                  <a:srgbClr val="CC0000"/>
                </a:solidFill>
              </a:rPr>
              <a:t>sementara yang lain mencatat</a:t>
            </a:r>
            <a:r>
              <a:rPr lang="en-US" sz="1600" b="1" dirty="0" smtClean="0">
                <a:solidFill>
                  <a:srgbClr val="CC0000"/>
                </a:solidFill>
              </a:rPr>
              <a:t>. </a:t>
            </a:r>
            <a:r>
              <a:rPr lang="id-ID" sz="1600" b="1" dirty="0" smtClean="0">
                <a:solidFill>
                  <a:srgbClr val="CC0000"/>
                </a:solidFill>
              </a:rPr>
              <a:t>Tidak ada kritikan</a:t>
            </a:r>
            <a:r>
              <a:rPr lang="en-US" sz="1600" b="1" dirty="0" smtClean="0">
                <a:solidFill>
                  <a:srgbClr val="CC0000"/>
                </a:solidFill>
              </a:rPr>
              <a:t>, </a:t>
            </a:r>
            <a:r>
              <a:rPr lang="id-ID" sz="1600" b="1" dirty="0" smtClean="0">
                <a:solidFill>
                  <a:srgbClr val="CC0000"/>
                </a:solidFill>
              </a:rPr>
              <a:t>tetapi klarifikasi dari masing-masing jawaban diperbolehkan</a:t>
            </a:r>
            <a:r>
              <a:rPr lang="en-US" sz="1600" b="1" dirty="0" smtClean="0">
                <a:solidFill>
                  <a:srgbClr val="CC0000"/>
                </a:solidFill>
              </a:rPr>
              <a:t>. </a:t>
            </a:r>
            <a:endParaRPr lang="en-US" sz="1600" b="1" dirty="0">
              <a:solidFill>
                <a:srgbClr val="CC0000"/>
              </a:solidFill>
            </a:endParaRPr>
          </a:p>
          <a:p>
            <a:pPr>
              <a:lnSpc>
                <a:spcPct val="80000"/>
              </a:lnSpc>
            </a:pPr>
            <a:r>
              <a:rPr lang="id-ID" sz="1600" b="1" dirty="0" smtClean="0">
                <a:solidFill>
                  <a:srgbClr val="CC0000"/>
                </a:solidFill>
              </a:rPr>
              <a:t>Setiap peserta mengevaluasi ide-ide yang ada sehingga individu bisa memberikan jawaban yang terbaik</a:t>
            </a:r>
            <a:endParaRPr lang="en-US" sz="1600" b="1" dirty="0">
              <a:solidFill>
                <a:srgbClr val="CC0000"/>
              </a:solidFill>
            </a:endParaRPr>
          </a:p>
          <a:p>
            <a:pPr>
              <a:lnSpc>
                <a:spcPct val="80000"/>
              </a:lnSpc>
            </a:pPr>
            <a:r>
              <a:rPr lang="id-ID" sz="1600" b="1" dirty="0" smtClean="0">
                <a:solidFill>
                  <a:srgbClr val="CC0000"/>
                </a:solidFill>
              </a:rPr>
              <a:t>Voting dan mufakat diperbolehkan </a:t>
            </a:r>
            <a:r>
              <a:rPr lang="en-US" sz="1600" b="1" dirty="0" smtClean="0">
                <a:solidFill>
                  <a:srgbClr val="CC0000"/>
                </a:solidFill>
              </a:rPr>
              <a:t>. </a:t>
            </a:r>
            <a:r>
              <a:rPr lang="id-ID" sz="1600" b="1" dirty="0" smtClean="0">
                <a:solidFill>
                  <a:srgbClr val="CC0000"/>
                </a:solidFill>
              </a:rPr>
              <a:t>Laporan kelompok disiapkan dan menunjukkan point-point terpenting</a:t>
            </a:r>
            <a:r>
              <a:rPr lang="en-US" sz="1600" b="1" dirty="0" smtClean="0">
                <a:solidFill>
                  <a:srgbClr val="CC0000"/>
                </a:solidFill>
              </a:rPr>
              <a:t>. </a:t>
            </a:r>
            <a:endParaRPr lang="en-US" sz="1600" b="1" dirty="0">
              <a:solidFill>
                <a:srgbClr val="CC0000"/>
              </a:solidFill>
            </a:endParaRPr>
          </a:p>
          <a:p>
            <a:pPr>
              <a:lnSpc>
                <a:spcPct val="80000"/>
              </a:lnSpc>
            </a:pPr>
            <a:r>
              <a:rPr lang="id-ID" sz="1600" b="1" dirty="0" smtClean="0">
                <a:solidFill>
                  <a:srgbClr val="CC0000"/>
                </a:solidFill>
              </a:rPr>
              <a:t>Kelompok mengadakan briefing atas jawaban mereka</a:t>
            </a:r>
            <a:r>
              <a:rPr lang="en-US" sz="1600" b="1" dirty="0" smtClean="0">
                <a:solidFill>
                  <a:srgbClr val="CC0000"/>
                </a:solidFill>
              </a:rPr>
              <a:t>. </a:t>
            </a:r>
            <a:endParaRPr lang="en-US" sz="1600" b="1" dirty="0">
              <a:solidFill>
                <a:srgbClr val="CC0000"/>
              </a:solidFill>
            </a:endParaRPr>
          </a:p>
        </p:txBody>
      </p:sp>
      <p:pic>
        <p:nvPicPr>
          <p:cNvPr id="34824" name="Picture 8" descr="sectio5">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2436910"/>
            <a:ext cx="4038600" cy="285254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577612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b="1" dirty="0" smtClean="0"/>
              <a:t>PENGANTAR</a:t>
            </a:r>
            <a:endParaRPr lang="id-ID" b="1" dirty="0"/>
          </a:p>
        </p:txBody>
      </p:sp>
      <p:sp>
        <p:nvSpPr>
          <p:cNvPr id="3" name="Content Placeholder 2"/>
          <p:cNvSpPr>
            <a:spLocks noGrp="1"/>
          </p:cNvSpPr>
          <p:nvPr>
            <p:ph sz="quarter" idx="1"/>
          </p:nvPr>
        </p:nvSpPr>
        <p:spPr>
          <a:xfrm>
            <a:off x="457200" y="1600201"/>
            <a:ext cx="8229600" cy="685800"/>
          </a:xfrm>
        </p:spPr>
        <p:txBody>
          <a:bodyPr/>
          <a:lstStyle/>
          <a:p>
            <a:pPr marL="0" indent="0">
              <a:buNone/>
            </a:pPr>
            <a:r>
              <a:rPr lang="id-ID" dirty="0" smtClean="0"/>
              <a:t>INTI PERAMALAN KUALITATIF</a:t>
            </a:r>
            <a:endParaRPr lang="id-ID" dirty="0"/>
          </a:p>
        </p:txBody>
      </p:sp>
      <p:sp>
        <p:nvSpPr>
          <p:cNvPr id="4" name="TextBox 3"/>
          <p:cNvSpPr txBox="1"/>
          <p:nvPr/>
        </p:nvSpPr>
        <p:spPr>
          <a:xfrm>
            <a:off x="228600" y="3129290"/>
            <a:ext cx="3276600" cy="523220"/>
          </a:xfrm>
          <a:prstGeom prst="rect">
            <a:avLst/>
          </a:prstGeom>
          <a:noFill/>
        </p:spPr>
        <p:txBody>
          <a:bodyPr wrap="square" rtlCol="0">
            <a:spAutoFit/>
          </a:bodyPr>
          <a:lstStyle/>
          <a:p>
            <a:r>
              <a:rPr lang="id-ID" sz="2800" b="1" dirty="0" smtClean="0"/>
              <a:t>HISTORICAL DATA</a:t>
            </a:r>
            <a:endParaRPr lang="id-ID" sz="2800" b="1" dirty="0"/>
          </a:p>
        </p:txBody>
      </p:sp>
      <p:sp>
        <p:nvSpPr>
          <p:cNvPr id="5" name="Notched Right Arrow 4"/>
          <p:cNvSpPr/>
          <p:nvPr/>
        </p:nvSpPr>
        <p:spPr>
          <a:xfrm>
            <a:off x="3505200" y="2971800"/>
            <a:ext cx="1752600" cy="838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p:cNvSpPr txBox="1"/>
          <p:nvPr/>
        </p:nvSpPr>
        <p:spPr>
          <a:xfrm>
            <a:off x="5285509" y="3129290"/>
            <a:ext cx="3276600" cy="523220"/>
          </a:xfrm>
          <a:prstGeom prst="rect">
            <a:avLst/>
          </a:prstGeom>
          <a:noFill/>
        </p:spPr>
        <p:txBody>
          <a:bodyPr wrap="square" rtlCol="0">
            <a:spAutoFit/>
          </a:bodyPr>
          <a:lstStyle/>
          <a:p>
            <a:r>
              <a:rPr lang="id-ID" sz="2800" b="1" dirty="0" smtClean="0"/>
              <a:t>EXPERT OPINION</a:t>
            </a:r>
            <a:endParaRPr lang="id-ID" sz="2800" b="1" dirty="0"/>
          </a:p>
        </p:txBody>
      </p:sp>
      <p:sp>
        <p:nvSpPr>
          <p:cNvPr id="8" name="TextBox 7"/>
          <p:cNvSpPr txBox="1"/>
          <p:nvPr/>
        </p:nvSpPr>
        <p:spPr>
          <a:xfrm>
            <a:off x="235527" y="4980920"/>
            <a:ext cx="3276600" cy="523220"/>
          </a:xfrm>
          <a:prstGeom prst="rect">
            <a:avLst/>
          </a:prstGeom>
          <a:noFill/>
        </p:spPr>
        <p:txBody>
          <a:bodyPr wrap="square" rtlCol="0">
            <a:spAutoFit/>
          </a:bodyPr>
          <a:lstStyle/>
          <a:p>
            <a:r>
              <a:rPr lang="id-ID" sz="2800" b="1" dirty="0" smtClean="0"/>
              <a:t>EXPERT OPINION</a:t>
            </a:r>
            <a:endParaRPr lang="id-ID" sz="2800" b="1" dirty="0"/>
          </a:p>
        </p:txBody>
      </p:sp>
      <p:sp>
        <p:nvSpPr>
          <p:cNvPr id="9" name="TextBox 8"/>
          <p:cNvSpPr txBox="1"/>
          <p:nvPr/>
        </p:nvSpPr>
        <p:spPr>
          <a:xfrm>
            <a:off x="5410200" y="4923876"/>
            <a:ext cx="3276600" cy="523220"/>
          </a:xfrm>
          <a:prstGeom prst="rect">
            <a:avLst/>
          </a:prstGeom>
          <a:noFill/>
        </p:spPr>
        <p:txBody>
          <a:bodyPr wrap="square" rtlCol="0">
            <a:spAutoFit/>
          </a:bodyPr>
          <a:lstStyle/>
          <a:p>
            <a:r>
              <a:rPr lang="id-ID" sz="2800" b="1" dirty="0" smtClean="0"/>
              <a:t>HISTORICAL DATA</a:t>
            </a:r>
            <a:endParaRPr lang="id-ID" sz="2800" b="1" dirty="0"/>
          </a:p>
        </p:txBody>
      </p:sp>
      <p:sp>
        <p:nvSpPr>
          <p:cNvPr id="10" name="Notched Right Arrow 9"/>
          <p:cNvSpPr/>
          <p:nvPr/>
        </p:nvSpPr>
        <p:spPr>
          <a:xfrm>
            <a:off x="3505200" y="4823430"/>
            <a:ext cx="1752600" cy="838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Diagonal Stripe 10"/>
          <p:cNvSpPr/>
          <p:nvPr/>
        </p:nvSpPr>
        <p:spPr>
          <a:xfrm>
            <a:off x="3886200" y="4742140"/>
            <a:ext cx="1219200" cy="1524000"/>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Tree>
    <p:extLst>
      <p:ext uri="{BB962C8B-B14F-4D97-AF65-F5344CB8AC3E}">
        <p14:creationId xmlns:p14="http://schemas.microsoft.com/office/powerpoint/2010/main" val="13477415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t>Kapan Menggunakan Teknik Nominal Group</a:t>
            </a:r>
            <a:endParaRPr lang="id-ID" b="1" dirty="0"/>
          </a:p>
        </p:txBody>
      </p:sp>
      <p:sp>
        <p:nvSpPr>
          <p:cNvPr id="4" name="Content Placeholder 3"/>
          <p:cNvSpPr>
            <a:spLocks noGrp="1"/>
          </p:cNvSpPr>
          <p:nvPr>
            <p:ph sz="half" idx="2"/>
          </p:nvPr>
        </p:nvSpPr>
        <p:spPr>
          <a:xfrm>
            <a:off x="457200" y="1600200"/>
            <a:ext cx="8229600" cy="4525963"/>
          </a:xfrm>
        </p:spPr>
        <p:txBody>
          <a:bodyPr/>
          <a:lstStyle/>
          <a:p>
            <a:r>
              <a:rPr lang="id-ID" dirty="0" smtClean="0"/>
              <a:t>Memprioritaskan ide-ide dari seluruh kelompok</a:t>
            </a:r>
          </a:p>
          <a:p>
            <a:r>
              <a:rPr lang="id-ID" dirty="0" smtClean="0"/>
              <a:t>Untuk mendapatkan konsensus tentang ide-ide mana yang harus dieksplorasi lebih lanjut.</a:t>
            </a:r>
            <a:endParaRPr lang="id-ID" dirty="0"/>
          </a:p>
        </p:txBody>
      </p:sp>
    </p:spTree>
    <p:extLst>
      <p:ext uri="{BB962C8B-B14F-4D97-AF65-F5344CB8AC3E}">
        <p14:creationId xmlns:p14="http://schemas.microsoft.com/office/powerpoint/2010/main" val="5123016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t>Atribut Positif Teknik Nominal Group</a:t>
            </a:r>
            <a:br>
              <a:rPr lang="id-ID" b="1" dirty="0" smtClean="0"/>
            </a:br>
            <a:r>
              <a:rPr lang="id-ID" b="1" dirty="0" smtClean="0"/>
              <a:t>Nominal Group Technique:</a:t>
            </a:r>
            <a:endParaRPr lang="id-ID" b="1" dirty="0"/>
          </a:p>
        </p:txBody>
      </p:sp>
      <p:sp>
        <p:nvSpPr>
          <p:cNvPr id="3" name="Text Placeholder 2"/>
          <p:cNvSpPr>
            <a:spLocks noGrp="1"/>
          </p:cNvSpPr>
          <p:nvPr>
            <p:ph type="body" sz="half" idx="1"/>
          </p:nvPr>
        </p:nvSpPr>
        <p:spPr>
          <a:xfrm>
            <a:off x="457200" y="1600200"/>
            <a:ext cx="8153400" cy="4525963"/>
          </a:xfrm>
        </p:spPr>
        <p:txBody>
          <a:bodyPr/>
          <a:lstStyle/>
          <a:p>
            <a:r>
              <a:rPr lang="id-ID" dirty="0" smtClean="0"/>
              <a:t>Memungkinkan orang untuk memberikan pandangan mereka secara anonim dan aman</a:t>
            </a:r>
            <a:endParaRPr lang="id-ID" dirty="0"/>
          </a:p>
          <a:p>
            <a:r>
              <a:rPr lang="id-ID" dirty="0" smtClean="0"/>
              <a:t>Adalah metodologi cepat dan sederhana</a:t>
            </a:r>
            <a:endParaRPr lang="id-ID" dirty="0"/>
          </a:p>
          <a:p>
            <a:r>
              <a:rPr lang="id-ID" dirty="0" smtClean="0"/>
              <a:t>Kelompok berpikir Batas dan menghasilkan konsensus yang baik dalam kelompok</a:t>
            </a:r>
            <a:endParaRPr lang="id-ID" dirty="0"/>
          </a:p>
          <a:p>
            <a:r>
              <a:rPr lang="id-ID" dirty="0" smtClean="0"/>
              <a:t>Waktu yang efisien.</a:t>
            </a:r>
            <a:endParaRPr lang="id-ID" dirty="0"/>
          </a:p>
        </p:txBody>
      </p:sp>
    </p:spTree>
    <p:extLst>
      <p:ext uri="{BB962C8B-B14F-4D97-AF65-F5344CB8AC3E}">
        <p14:creationId xmlns:p14="http://schemas.microsoft.com/office/powerpoint/2010/main" val="28361929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2800" b="1" dirty="0" smtClean="0"/>
              <a:t>Negatif Atribut Teknik Kelompok Nominal</a:t>
            </a:r>
            <a:br>
              <a:rPr lang="id-ID" sz="2800" b="1" dirty="0" smtClean="0"/>
            </a:br>
            <a:r>
              <a:rPr lang="id-ID" sz="2800" b="1" dirty="0" smtClean="0"/>
              <a:t>Teknik kelompok nomina</a:t>
            </a:r>
            <a:endParaRPr lang="id-ID" sz="2000" b="1" dirty="0"/>
          </a:p>
        </p:txBody>
      </p:sp>
      <p:sp>
        <p:nvSpPr>
          <p:cNvPr id="3" name="Text Placeholder 2"/>
          <p:cNvSpPr>
            <a:spLocks noGrp="1"/>
          </p:cNvSpPr>
          <p:nvPr>
            <p:ph type="body" sz="half" idx="1"/>
          </p:nvPr>
        </p:nvSpPr>
        <p:spPr>
          <a:xfrm>
            <a:off x="457200" y="1600200"/>
            <a:ext cx="8153400" cy="4525963"/>
          </a:xfrm>
        </p:spPr>
        <p:txBody>
          <a:bodyPr/>
          <a:lstStyle/>
          <a:p>
            <a:pPr marL="514350" indent="-514350">
              <a:buAutoNum type="arabicPeriod"/>
            </a:pPr>
            <a:r>
              <a:rPr lang="id-ID" dirty="0" smtClean="0"/>
              <a:t>Aspek anonimitas dan keselamatan dari teknik ini bisa hilang jika sesi tidak difasilitasi dengan baik</a:t>
            </a:r>
          </a:p>
          <a:p>
            <a:pPr marL="514350" indent="-514350">
              <a:buAutoNum type="arabicPeriod"/>
            </a:pPr>
            <a:r>
              <a:rPr lang="id-ID" dirty="0" smtClean="0"/>
              <a:t>Fasilitas yang sedikit juga akan mengancam kemampuan teknik ini untuk mengaktifkan</a:t>
            </a:r>
            <a:br>
              <a:rPr lang="id-ID" dirty="0" smtClean="0"/>
            </a:br>
            <a:r>
              <a:rPr lang="id-ID" dirty="0" smtClean="0"/>
              <a:t>konsensus demokratis yang ingin dicapai.</a:t>
            </a:r>
            <a:endParaRPr lang="id-ID" dirty="0"/>
          </a:p>
        </p:txBody>
      </p:sp>
    </p:spTree>
    <p:extLst>
      <p:ext uri="{BB962C8B-B14F-4D97-AF65-F5344CB8AC3E}">
        <p14:creationId xmlns:p14="http://schemas.microsoft.com/office/powerpoint/2010/main" val="345813502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Nominal Group Technique Ranking Card</a:t>
            </a:r>
            <a:endParaRPr lang="id-ID" b="1"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742891058"/>
              </p:ext>
            </p:extLst>
          </p:nvPr>
        </p:nvGraphicFramePr>
        <p:xfrm>
          <a:off x="533400" y="1600200"/>
          <a:ext cx="8153400" cy="4541520"/>
        </p:xfrm>
        <a:graphic>
          <a:graphicData uri="http://schemas.openxmlformats.org/drawingml/2006/table">
            <a:tbl>
              <a:tblPr firstRow="1" bandRow="1">
                <a:tableStyleId>{5C22544A-7EE6-4342-B048-85BDC9FD1C3A}</a:tableStyleId>
              </a:tblPr>
              <a:tblGrid>
                <a:gridCol w="4076700"/>
                <a:gridCol w="4076700"/>
              </a:tblGrid>
              <a:tr h="370840">
                <a:tc gridSpan="2">
                  <a:txBody>
                    <a:bodyPr/>
                    <a:lstStyle/>
                    <a:p>
                      <a:r>
                        <a:rPr lang="id-ID" sz="2800" b="1" dirty="0" smtClean="0"/>
                        <a:t>Ranking Card NGT</a:t>
                      </a:r>
                    </a:p>
                    <a:p>
                      <a:endParaRPr lang="id-ID" sz="2800" b="1" dirty="0" smtClean="0"/>
                    </a:p>
                    <a:p>
                      <a:r>
                        <a:rPr lang="id-ID" sz="2800" b="1" dirty="0" smtClean="0"/>
                        <a:t>Problem:</a:t>
                      </a:r>
                      <a:endParaRPr lang="id-ID" sz="2800" b="1" dirty="0"/>
                    </a:p>
                  </a:txBody>
                  <a:tcPr/>
                </a:tc>
                <a:tc hMerge="1">
                  <a:txBody>
                    <a:bodyPr/>
                    <a:lstStyle/>
                    <a:p>
                      <a:endParaRPr lang="id-ID" dirty="0"/>
                    </a:p>
                  </a:txBody>
                  <a:tcPr/>
                </a:tc>
              </a:tr>
              <a:tr h="370840">
                <a:tc>
                  <a:txBody>
                    <a:bodyPr/>
                    <a:lstStyle/>
                    <a:p>
                      <a:r>
                        <a:rPr lang="id-ID" sz="2800" b="1" dirty="0" smtClean="0"/>
                        <a:t>Idea</a:t>
                      </a:r>
                    </a:p>
                  </a:txBody>
                  <a:tcPr/>
                </a:tc>
                <a:tc>
                  <a:txBody>
                    <a:bodyPr/>
                    <a:lstStyle/>
                    <a:p>
                      <a:r>
                        <a:rPr lang="id-ID" sz="2800" b="1" dirty="0" smtClean="0"/>
                        <a:t>Points</a:t>
                      </a:r>
                      <a:endParaRPr lang="id-ID" sz="2800" b="1" dirty="0"/>
                    </a:p>
                  </a:txBody>
                  <a:tcPr/>
                </a:tc>
              </a:tr>
              <a:tr h="370840">
                <a:tc>
                  <a:txBody>
                    <a:bodyPr/>
                    <a:lstStyle/>
                    <a:p>
                      <a:r>
                        <a:rPr lang="pt-BR" sz="2800" b="1" dirty="0" smtClean="0"/>
                        <a:t>A</a:t>
                      </a:r>
                    </a:p>
                    <a:p>
                      <a:r>
                        <a:rPr lang="pt-BR" sz="2800" b="1" dirty="0" smtClean="0"/>
                        <a:t>B</a:t>
                      </a:r>
                    </a:p>
                    <a:p>
                      <a:r>
                        <a:rPr lang="pt-BR" sz="2800" b="1" dirty="0" smtClean="0"/>
                        <a:t>C</a:t>
                      </a:r>
                    </a:p>
                    <a:p>
                      <a:r>
                        <a:rPr lang="pt-BR" sz="2800" b="1" dirty="0" smtClean="0"/>
                        <a:t>D</a:t>
                      </a:r>
                    </a:p>
                    <a:p>
                      <a:r>
                        <a:rPr lang="pt-BR" sz="2800" b="1" dirty="0" smtClean="0"/>
                        <a:t>E</a:t>
                      </a:r>
                    </a:p>
                    <a:p>
                      <a:r>
                        <a:rPr lang="pt-BR" sz="2800" b="1" dirty="0" smtClean="0"/>
                        <a:t>F</a:t>
                      </a:r>
                      <a:endParaRPr lang="id-ID" sz="2800" b="1" dirty="0" smtClean="0"/>
                    </a:p>
                  </a:txBody>
                  <a:tcPr/>
                </a:tc>
                <a:tc>
                  <a:txBody>
                    <a:bodyPr/>
                    <a:lstStyle/>
                    <a:p>
                      <a:endParaRPr lang="id-ID" sz="2800" b="1" dirty="0"/>
                    </a:p>
                  </a:txBody>
                  <a:tcPr/>
                </a:tc>
              </a:tr>
            </a:tbl>
          </a:graphicData>
        </a:graphic>
      </p:graphicFrame>
    </p:spTree>
    <p:extLst>
      <p:ext uri="{BB962C8B-B14F-4D97-AF65-F5344CB8AC3E}">
        <p14:creationId xmlns:p14="http://schemas.microsoft.com/office/powerpoint/2010/main" val="256117810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457" y="685800"/>
            <a:ext cx="7194415"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219683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8148"/>
            <a:ext cx="7391400" cy="6455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71277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MARKET RESEARCH</a:t>
            </a:r>
            <a:endParaRPr lang="id-ID"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95400"/>
            <a:ext cx="6629400" cy="5128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328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57200"/>
            <a:ext cx="6317915" cy="6173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900777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id-ID" b="1" dirty="0" smtClean="0"/>
              <a:t>LIFE CYCLE ANALOGY</a:t>
            </a:r>
            <a:endParaRPr lang="id-ID" b="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91160"/>
            <a:ext cx="7391400" cy="513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134048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5532"/>
            <a:ext cx="7315200" cy="6413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36482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JENIS PERAMALAN KUALITATIF</a:t>
            </a:r>
            <a:endParaRPr lang="id-ID" b="1" dirty="0"/>
          </a:p>
        </p:txBody>
      </p:sp>
      <p:sp>
        <p:nvSpPr>
          <p:cNvPr id="3" name="Content Placeholder 2"/>
          <p:cNvSpPr>
            <a:spLocks noGrp="1"/>
          </p:cNvSpPr>
          <p:nvPr>
            <p:ph sz="quarter" idx="1"/>
          </p:nvPr>
        </p:nvSpPr>
        <p:spPr/>
        <p:txBody>
          <a:bodyPr>
            <a:normAutofit/>
          </a:bodyPr>
          <a:lstStyle/>
          <a:p>
            <a:pPr marL="514350" indent="-514350">
              <a:buAutoNum type="alphaLcPeriod"/>
            </a:pPr>
            <a:r>
              <a:rPr lang="id-ID" sz="4000" b="1" dirty="0" smtClean="0"/>
              <a:t>Delphi Method</a:t>
            </a:r>
          </a:p>
          <a:p>
            <a:pPr marL="514350" indent="-514350">
              <a:buAutoNum type="alphaLcPeriod"/>
            </a:pPr>
            <a:r>
              <a:rPr lang="id-ID" sz="4000" b="1" dirty="0" smtClean="0"/>
              <a:t>Nominal Force Opinion</a:t>
            </a:r>
          </a:p>
          <a:p>
            <a:pPr marL="514350" indent="-514350">
              <a:buAutoNum type="alphaLcPeriod"/>
            </a:pPr>
            <a:r>
              <a:rPr lang="id-ID" sz="4000" b="1" dirty="0" smtClean="0"/>
              <a:t>Sales Force Opinion</a:t>
            </a:r>
          </a:p>
          <a:p>
            <a:pPr marL="514350" indent="-514350">
              <a:buAutoNum type="alphaLcPeriod"/>
            </a:pPr>
            <a:r>
              <a:rPr lang="id-ID" sz="4000" b="1" dirty="0" smtClean="0"/>
              <a:t>Executive Opinions</a:t>
            </a:r>
          </a:p>
          <a:p>
            <a:pPr marL="514350" indent="-514350">
              <a:buAutoNum type="alphaLcPeriod"/>
            </a:pPr>
            <a:r>
              <a:rPr lang="id-ID" sz="4000" b="1" dirty="0" smtClean="0"/>
              <a:t>Market Research</a:t>
            </a:r>
            <a:endParaRPr lang="id-ID" sz="4000" b="1" dirty="0"/>
          </a:p>
        </p:txBody>
      </p:sp>
    </p:spTree>
    <p:extLst>
      <p:ext uri="{BB962C8B-B14F-4D97-AF65-F5344CB8AC3E}">
        <p14:creationId xmlns:p14="http://schemas.microsoft.com/office/powerpoint/2010/main" val="13692169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517" y="1960232"/>
            <a:ext cx="7982083" cy="215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363260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DELPHI METHOD</a:t>
            </a:r>
            <a:endParaRPr lang="id-ID"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371600"/>
            <a:ext cx="4324350" cy="4406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77844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SEJARAH METODE DELPHI</a:t>
            </a:r>
            <a:endParaRPr lang="id-ID" dirty="0"/>
          </a:p>
        </p:txBody>
      </p:sp>
      <p:sp>
        <p:nvSpPr>
          <p:cNvPr id="3" name="Content Placeholder 2"/>
          <p:cNvSpPr>
            <a:spLocks noGrp="1"/>
          </p:cNvSpPr>
          <p:nvPr>
            <p:ph sz="quarter" idx="1"/>
          </p:nvPr>
        </p:nvSpPr>
        <p:spPr/>
        <p:txBody>
          <a:bodyPr>
            <a:normAutofit/>
          </a:bodyPr>
          <a:lstStyle/>
          <a:p>
            <a:r>
              <a:rPr lang="id-ID" dirty="0" smtClean="0"/>
              <a:t>Metode Delphi dikembangkan oleh para peneliti di RAND Corporation pada tahun 1950. Itu adalah hasil dari proyek RAND Douglas Aircraft untuk belajar perang antar-benua untuk Angkatan Udara.</a:t>
            </a:r>
          </a:p>
          <a:p>
            <a:r>
              <a:rPr lang="id-ID" dirty="0" smtClean="0"/>
              <a:t>Proyek Delphi adalah nama yang diberikan ke proyek untuk memanfaatkan pakar untuk membantu merumuskan strategi terbaik Amerika Serikat (Dalkey &amp; Helmer, 1963).</a:t>
            </a:r>
            <a:endParaRPr lang="id-ID" dirty="0"/>
          </a:p>
        </p:txBody>
      </p:sp>
    </p:spTree>
    <p:extLst>
      <p:ext uri="{BB962C8B-B14F-4D97-AF65-F5344CB8AC3E}">
        <p14:creationId xmlns:p14="http://schemas.microsoft.com/office/powerpoint/2010/main" val="32614063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SEJARAH METODE DELPHI</a:t>
            </a:r>
            <a:endParaRPr lang="id-ID" dirty="0"/>
          </a:p>
        </p:txBody>
      </p:sp>
      <p:sp>
        <p:nvSpPr>
          <p:cNvPr id="3" name="Content Placeholder 2"/>
          <p:cNvSpPr>
            <a:spLocks noGrp="1"/>
          </p:cNvSpPr>
          <p:nvPr>
            <p:ph sz="quarter" idx="1"/>
          </p:nvPr>
        </p:nvSpPr>
        <p:spPr/>
        <p:txBody>
          <a:bodyPr/>
          <a:lstStyle/>
          <a:p>
            <a:r>
              <a:rPr lang="id-ID" dirty="0" smtClean="0"/>
              <a:t>Proyek Delphi adalah untuk mengembangkan metodologi dan juga untuk mendirikan hasil substantif.</a:t>
            </a:r>
          </a:p>
          <a:p>
            <a:r>
              <a:rPr lang="id-ID" dirty="0" smtClean="0"/>
              <a:t>Teknik Delphi sekarang digunakan dalam situasi yang jauh berbeda termasuk penelitian yang lebih kompleks. Pendekatan yang lebih konvensional yang bertujuan untuk konsensus </a:t>
            </a:r>
          </a:p>
          <a:p>
            <a:endParaRPr lang="id-ID" dirty="0"/>
          </a:p>
        </p:txBody>
      </p:sp>
    </p:spTree>
    <p:extLst>
      <p:ext uri="{BB962C8B-B14F-4D97-AF65-F5344CB8AC3E}">
        <p14:creationId xmlns:p14="http://schemas.microsoft.com/office/powerpoint/2010/main" val="2786798020"/>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51877"/>
            <a:ext cx="6172200" cy="6526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90112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id-ID" dirty="0" smtClean="0"/>
              <a:t>Delphi sering digunakan berkaitan dengan skenario jangka panjang masa depan di mana pengetahuan yang mendalam tentang teknologi yang muncul, politik, atau kekuatan pasar sangat penting untuk datang ke keputusan (Straus, Parker, Bruce, &amp; Dembosky, 2009). Pada dasarnya, Delphi adalah sebuah proses tim, tetapi memiliki kekuatan dan kelemahan dinamika tim. Proses iteratif dimulai dengan menyediakan seluruh tim dengan informasi yang tersedia. </a:t>
            </a:r>
            <a:endParaRPr lang="id-ID" dirty="0"/>
          </a:p>
        </p:txBody>
      </p:sp>
    </p:spTree>
    <p:extLst>
      <p:ext uri="{BB962C8B-B14F-4D97-AF65-F5344CB8AC3E}">
        <p14:creationId xmlns:p14="http://schemas.microsoft.com/office/powerpoint/2010/main" val="20154508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lnSpcReduction="10000"/>
          </a:bodyPr>
          <a:lstStyle/>
          <a:p>
            <a:r>
              <a:rPr lang="id-ID" dirty="0" smtClean="0"/>
              <a:t>Babak 1 akan meminta seluruh peserta umum dan pertanyaan terbuka dan mencoba untuk mengumpulkan informasi dari beragam keahlian dalam suatu informasi. Peneliti kemudian akan mengatur faktor dan informasi dan sekarang mereka kembali ke tim untuk ditinjau. </a:t>
            </a:r>
          </a:p>
          <a:p>
            <a:r>
              <a:rPr lang="id-ID" dirty="0" smtClean="0"/>
              <a:t>Putaran kedua akan melibatkan pengelompokan, pengorganisasian, memprioritaskan, dan membahas apa yang dimaksud atau tersirat oleh faktor masing-masing. Peneliti lagi mengatur hasil dan menyajikan mereka kepada tim untuk melihat apakah konsensus tentang faktor-faktor dan pentingnya mereka dapat tercapai. Tambahan literasi dilakukan sesuai kebutuhan.</a:t>
            </a:r>
            <a:endParaRPr lang="id-ID" dirty="0"/>
          </a:p>
        </p:txBody>
      </p:sp>
    </p:spTree>
    <p:extLst>
      <p:ext uri="{BB962C8B-B14F-4D97-AF65-F5344CB8AC3E}">
        <p14:creationId xmlns:p14="http://schemas.microsoft.com/office/powerpoint/2010/main" val="14251604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191</TotalTime>
  <Words>761</Words>
  <Application>Microsoft Office PowerPoint</Application>
  <PresentationFormat>On-screen Show (4:3)</PresentationFormat>
  <Paragraphs>87</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Oriel</vt:lpstr>
      <vt:lpstr>QUALITATIVE FORECASTING</vt:lpstr>
      <vt:lpstr>PENGANTAR</vt:lpstr>
      <vt:lpstr>JENIS PERAMALAN KUALITATIF</vt:lpstr>
      <vt:lpstr>DELPHI METHOD</vt:lpstr>
      <vt:lpstr>SEJARAH METODE DELPHI</vt:lpstr>
      <vt:lpstr>SEJARAH METODE DELPHI</vt:lpstr>
      <vt:lpstr>PowerPoint Presentation</vt:lpstr>
      <vt:lpstr>PowerPoint Presentation</vt:lpstr>
      <vt:lpstr>PowerPoint Presentation</vt:lpstr>
      <vt:lpstr>DELPHI METHOD</vt:lpstr>
      <vt:lpstr>DELPHI METHOD</vt:lpstr>
      <vt:lpstr>DELPHI METHOD</vt:lpstr>
      <vt:lpstr>KAPAN METODE DELPHI DIGUNAKAN ?</vt:lpstr>
      <vt:lpstr>KAPAN METODE DELPHI DIGUNAKAN ?</vt:lpstr>
      <vt:lpstr>KAPAN METODE DELPHI DIGUNAKAN ?</vt:lpstr>
      <vt:lpstr>KAPAN METODE DELPHI TIDAK DISARANKAN UNTUK DIGUNAKAN</vt:lpstr>
      <vt:lpstr>KAPAN METODE DELPHI TIDAK DISARANKAN UNTUK DIGUNAKAN</vt:lpstr>
      <vt:lpstr>Modified Delphi- The Nominal Group Technique</vt:lpstr>
      <vt:lpstr>Nominal Group Procedure</vt:lpstr>
      <vt:lpstr>Kapan Menggunakan Teknik Nominal Group</vt:lpstr>
      <vt:lpstr>Atribut Positif Teknik Nominal Group Nominal Group Technique:</vt:lpstr>
      <vt:lpstr>Negatif Atribut Teknik Kelompok Nominal Teknik kelompok nomina</vt:lpstr>
      <vt:lpstr>Nominal Group Technique Ranking Card</vt:lpstr>
      <vt:lpstr>PowerPoint Presentation</vt:lpstr>
      <vt:lpstr>PowerPoint Presentation</vt:lpstr>
      <vt:lpstr>MARKET RESEARCH</vt:lpstr>
      <vt:lpstr>PowerPoint Presentation</vt:lpstr>
      <vt:lpstr>LIFE CYCLE ANALOGY</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QUALITATIVE FORECASTING</dc:title>
  <dc:creator>Riadi</dc:creator>
  <cp:lastModifiedBy>Riadi</cp:lastModifiedBy>
  <cp:revision>23</cp:revision>
  <dcterms:created xsi:type="dcterms:W3CDTF">2011-03-08T01:32:48Z</dcterms:created>
  <dcterms:modified xsi:type="dcterms:W3CDTF">2011-03-08T04:48:22Z</dcterms:modified>
</cp:coreProperties>
</file>