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98" r:id="rId2"/>
  </p:sldMasterIdLst>
  <p:sldIdLst>
    <p:sldId id="256" r:id="rId3"/>
    <p:sldId id="272" r:id="rId4"/>
    <p:sldId id="273" r:id="rId5"/>
    <p:sldId id="276" r:id="rId6"/>
    <p:sldId id="275" r:id="rId7"/>
    <p:sldId id="277" r:id="rId8"/>
    <p:sldId id="258" r:id="rId9"/>
    <p:sldId id="278" r:id="rId10"/>
    <p:sldId id="259" r:id="rId11"/>
    <p:sldId id="257" r:id="rId12"/>
    <p:sldId id="260" r:id="rId13"/>
    <p:sldId id="261" r:id="rId14"/>
    <p:sldId id="266" r:id="rId15"/>
    <p:sldId id="279"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9933"/>
    <a:srgbClr val="FFFF99"/>
    <a:srgbClr val="FFFF00"/>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88" autoAdjust="0"/>
    <p:restoredTop sz="94660"/>
  </p:normalViewPr>
  <p:slideViewPr>
    <p:cSldViewPr>
      <p:cViewPr>
        <p:scale>
          <a:sx n="80" d="100"/>
          <a:sy n="80" d="100"/>
        </p:scale>
        <p:origin x="-918"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7346" name="Group 2"/>
          <p:cNvGrpSpPr>
            <a:grpSpLocks/>
          </p:cNvGrpSpPr>
          <p:nvPr/>
        </p:nvGrpSpPr>
        <p:grpSpPr bwMode="auto">
          <a:xfrm>
            <a:off x="0" y="0"/>
            <a:ext cx="9159875" cy="6858000"/>
            <a:chOff x="0" y="0"/>
            <a:chExt cx="5770" cy="4320"/>
          </a:xfrm>
        </p:grpSpPr>
        <p:sp>
          <p:nvSpPr>
            <p:cNvPr id="5734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48"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49"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50"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51"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52"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5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5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55"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56"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57"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58"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5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60"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6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62"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6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64"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65"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7366"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id-ID"/>
            </a:p>
          </p:txBody>
        </p:sp>
        <p:sp>
          <p:nvSpPr>
            <p:cNvPr id="57367"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id-ID"/>
            </a:p>
          </p:txBody>
        </p:sp>
      </p:grpSp>
      <p:sp>
        <p:nvSpPr>
          <p:cNvPr id="57368"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n-US" noProof="0" smtClean="0"/>
              <a:t>Click to edit Master title style</a:t>
            </a:r>
          </a:p>
        </p:txBody>
      </p:sp>
      <p:sp>
        <p:nvSpPr>
          <p:cNvPr id="57369"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7370" name="Rectangle 26"/>
          <p:cNvSpPr>
            <a:spLocks noGrp="1" noChangeArrowheads="1"/>
          </p:cNvSpPr>
          <p:nvPr>
            <p:ph type="dt" sz="quarter" idx="2"/>
          </p:nvPr>
        </p:nvSpPr>
        <p:spPr>
          <a:xfrm>
            <a:off x="457200" y="6243638"/>
            <a:ext cx="2133600" cy="457200"/>
          </a:xfrm>
        </p:spPr>
        <p:txBody>
          <a:bodyPr/>
          <a:lstStyle>
            <a:lvl1pPr>
              <a:defRPr/>
            </a:lvl1pPr>
          </a:lstStyle>
          <a:p>
            <a:fld id="{6AFDA6C7-57CB-475F-9429-A5D230AE72A0}" type="datetimeFigureOut">
              <a:rPr lang="en-US"/>
              <a:pPr/>
              <a:t>2/22/2011</a:t>
            </a:fld>
            <a:endParaRPr lang="en-US"/>
          </a:p>
        </p:txBody>
      </p:sp>
      <p:sp>
        <p:nvSpPr>
          <p:cNvPr id="57371" name="Rectangle 27"/>
          <p:cNvSpPr>
            <a:spLocks noGrp="1" noChangeArrowheads="1"/>
          </p:cNvSpPr>
          <p:nvPr>
            <p:ph type="ftr" sz="quarter" idx="3"/>
          </p:nvPr>
        </p:nvSpPr>
        <p:spPr/>
        <p:txBody>
          <a:bodyPr/>
          <a:lstStyle>
            <a:lvl1pPr>
              <a:defRPr/>
            </a:lvl1pPr>
          </a:lstStyle>
          <a:p>
            <a:endParaRPr lang="en-US"/>
          </a:p>
        </p:txBody>
      </p:sp>
      <p:sp>
        <p:nvSpPr>
          <p:cNvPr id="57372" name="Rectangle 28"/>
          <p:cNvSpPr>
            <a:spLocks noGrp="1" noChangeArrowheads="1"/>
          </p:cNvSpPr>
          <p:nvPr>
            <p:ph type="sldNum" sz="quarter" idx="4"/>
          </p:nvPr>
        </p:nvSpPr>
        <p:spPr/>
        <p:txBody>
          <a:bodyPr/>
          <a:lstStyle>
            <a:lvl1pPr>
              <a:defRPr/>
            </a:lvl1pPr>
          </a:lstStyle>
          <a:p>
            <a:fld id="{D5076038-175A-48A6-B63F-37F755B0527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E0916D1-224C-41A4-9C1E-247A96BF5E3D}"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558BCE40-806C-4F94-A2EB-8181DC067995}" type="datetimeFigureOut">
              <a:rPr lang="en-US"/>
              <a:pPr/>
              <a:t>2/22/2011</a:t>
            </a:fld>
            <a:endParaRPr lang="en-US"/>
          </a:p>
        </p:txBody>
      </p:sp>
    </p:spTree>
    <p:extLst>
      <p:ext uri="{BB962C8B-B14F-4D97-AF65-F5344CB8AC3E}">
        <p14:creationId xmlns:p14="http://schemas.microsoft.com/office/powerpoint/2010/main" val="409949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795451C-66D6-468B-BA63-8273F5B1DB68}"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1C059875-563A-40CA-BAAA-61CAB4BE2CE7}" type="datetimeFigureOut">
              <a:rPr lang="en-US"/>
              <a:pPr/>
              <a:t>2/22/2011</a:t>
            </a:fld>
            <a:endParaRPr lang="en-US"/>
          </a:p>
        </p:txBody>
      </p:sp>
    </p:spTree>
    <p:extLst>
      <p:ext uri="{BB962C8B-B14F-4D97-AF65-F5344CB8AC3E}">
        <p14:creationId xmlns:p14="http://schemas.microsoft.com/office/powerpoint/2010/main" val="3971589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15E28D83-55DF-468A-B474-387EEA0482CF}"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416405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BCCCDDB-5A28-45BB-850D-3D01C94BCA55}"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A6CCFCF3-A6E7-4A9D-878C-0242B3918F64}" type="datetimeFigureOut">
              <a:rPr lang="en-US"/>
              <a:pPr/>
              <a:t>2/22/2011</a:t>
            </a:fld>
            <a:endParaRPr lang="en-US"/>
          </a:p>
        </p:txBody>
      </p:sp>
    </p:spTree>
    <p:extLst>
      <p:ext uri="{BB962C8B-B14F-4D97-AF65-F5344CB8AC3E}">
        <p14:creationId xmlns:p14="http://schemas.microsoft.com/office/powerpoint/2010/main" val="2033416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7C34F09-2A60-40B9-AD27-CD6D99E7E0DC}"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F2D00416-380A-49FD-8B05-146C40DC41E6}" type="datetimeFigureOut">
              <a:rPr lang="en-US"/>
              <a:pPr/>
              <a:t>2/22/2011</a:t>
            </a:fld>
            <a:endParaRPr lang="en-US"/>
          </a:p>
        </p:txBody>
      </p:sp>
    </p:spTree>
    <p:extLst>
      <p:ext uri="{BB962C8B-B14F-4D97-AF65-F5344CB8AC3E}">
        <p14:creationId xmlns:p14="http://schemas.microsoft.com/office/powerpoint/2010/main" val="99330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F6A05B8-DCD1-44CF-8F15-098986EB3F23}"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5D6CEC58-9BF6-499D-92A8-E46F73815238}" type="datetimeFigureOut">
              <a:rPr lang="en-US"/>
              <a:pPr/>
              <a:t>2/22/2011</a:t>
            </a:fld>
            <a:endParaRPr lang="en-US"/>
          </a:p>
        </p:txBody>
      </p:sp>
    </p:spTree>
    <p:extLst>
      <p:ext uri="{BB962C8B-B14F-4D97-AF65-F5344CB8AC3E}">
        <p14:creationId xmlns:p14="http://schemas.microsoft.com/office/powerpoint/2010/main" val="15616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D10D4AE6-E3A2-43F2-A4B0-542621FFEB35}"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8FB5C244-0FFE-4481-952A-456DC0975F44}" type="datetimeFigureOut">
              <a:rPr lang="en-US"/>
              <a:pPr/>
              <a:t>2/22/2011</a:t>
            </a:fld>
            <a:endParaRPr lang="en-US"/>
          </a:p>
        </p:txBody>
      </p:sp>
    </p:spTree>
    <p:extLst>
      <p:ext uri="{BB962C8B-B14F-4D97-AF65-F5344CB8AC3E}">
        <p14:creationId xmlns:p14="http://schemas.microsoft.com/office/powerpoint/2010/main" val="2825543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B7ACB007-77D1-4F3E-8CA2-06FD7058EAB5}"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E5458632-2874-4B08-934F-3D95E8B42A02}" type="datetimeFigureOut">
              <a:rPr lang="en-US"/>
              <a:pPr/>
              <a:t>2/22/2011</a:t>
            </a:fld>
            <a:endParaRPr lang="en-US"/>
          </a:p>
        </p:txBody>
      </p:sp>
    </p:spTree>
    <p:extLst>
      <p:ext uri="{BB962C8B-B14F-4D97-AF65-F5344CB8AC3E}">
        <p14:creationId xmlns:p14="http://schemas.microsoft.com/office/powerpoint/2010/main" val="399061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6C2DB5C5-2EB8-4FB4-AA74-908E9481C373}"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EC5B17D1-C057-4515-B89A-1E723DDFCD27}" type="datetimeFigureOut">
              <a:rPr lang="en-US"/>
              <a:pPr/>
              <a:t>2/22/2011</a:t>
            </a:fld>
            <a:endParaRPr lang="en-US"/>
          </a:p>
        </p:txBody>
      </p:sp>
    </p:spTree>
    <p:extLst>
      <p:ext uri="{BB962C8B-B14F-4D97-AF65-F5344CB8AC3E}">
        <p14:creationId xmlns:p14="http://schemas.microsoft.com/office/powerpoint/2010/main" val="289693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8D5B537-056F-4EC0-B5CD-B882FA842D3A}"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970D8666-8C53-4E26-8598-14A450D6367C}" type="datetimeFigureOut">
              <a:rPr lang="en-US"/>
              <a:pPr/>
              <a:t>2/22/2011</a:t>
            </a:fld>
            <a:endParaRPr lang="en-US"/>
          </a:p>
        </p:txBody>
      </p:sp>
    </p:spTree>
    <p:extLst>
      <p:ext uri="{BB962C8B-B14F-4D97-AF65-F5344CB8AC3E}">
        <p14:creationId xmlns:p14="http://schemas.microsoft.com/office/powerpoint/2010/main" val="226280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E086138-F18C-4F3D-A7B7-F3F563447F4E}"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0E19ADA9-9091-49D2-89EB-12265D048679}" type="datetimeFigureOut">
              <a:rPr lang="en-US"/>
              <a:pPr/>
              <a:t>2/22/2011</a:t>
            </a:fld>
            <a:endParaRPr lang="en-US"/>
          </a:p>
        </p:txBody>
      </p:sp>
    </p:spTree>
    <p:extLst>
      <p:ext uri="{BB962C8B-B14F-4D97-AF65-F5344CB8AC3E}">
        <p14:creationId xmlns:p14="http://schemas.microsoft.com/office/powerpoint/2010/main" val="52451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6322" name="Group 2"/>
          <p:cNvGrpSpPr>
            <a:grpSpLocks/>
          </p:cNvGrpSpPr>
          <p:nvPr/>
        </p:nvGrpSpPr>
        <p:grpSpPr bwMode="auto">
          <a:xfrm>
            <a:off x="0" y="0"/>
            <a:ext cx="9159875" cy="6858000"/>
            <a:chOff x="0" y="0"/>
            <a:chExt cx="5770" cy="4320"/>
          </a:xfrm>
        </p:grpSpPr>
        <p:sp>
          <p:nvSpPr>
            <p:cNvPr id="5632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2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2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26"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2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2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2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3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3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3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33"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34"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3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3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3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3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3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4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4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56342"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id-ID"/>
            </a:p>
          </p:txBody>
        </p:sp>
        <p:sp>
          <p:nvSpPr>
            <p:cNvPr id="56343"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id-ID"/>
            </a:p>
          </p:txBody>
        </p:sp>
      </p:grpSp>
      <p:sp>
        <p:nvSpPr>
          <p:cNvPr id="56344"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US" smtClean="0"/>
          </a:p>
        </p:txBody>
      </p:sp>
      <p:sp>
        <p:nvSpPr>
          <p:cNvPr id="56345"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56346"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56347"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28970A0A-F53F-46C1-A2C1-17BB7BB4F7D4}" type="slidenum">
              <a:rPr lang="en-US"/>
              <a:pPr/>
              <a:t>‹#›</a:t>
            </a:fld>
            <a:endParaRPr lang="en-US"/>
          </a:p>
        </p:txBody>
      </p:sp>
      <p:sp>
        <p:nvSpPr>
          <p:cNvPr id="56348"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fld id="{C3F08AF3-BB3C-4F78-A58A-B245B0133ADE}" type="datetimeFigureOut">
              <a:rPr lang="en-US"/>
              <a:pPr/>
              <a:t>2/22/2011</a:t>
            </a:fld>
            <a:endParaRPr lang="en-US"/>
          </a:p>
        </p:txBody>
      </p:sp>
    </p:spTree>
  </p:cSld>
  <p:clrMap bg1="dk2" tx1="lt1" bg2="dk1"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480B0D0B-5C51-423F-94A5-34F633FD80E6}" type="slidenum">
              <a:rPr lang="en-US"/>
              <a:pPr>
                <a:defRPr/>
              </a:pPr>
              <a:t>‹#›</a:t>
            </a:fld>
            <a:endParaRPr lang="en-US"/>
          </a:p>
        </p:txBody>
      </p:sp>
      <p:sp>
        <p:nvSpPr>
          <p:cNvPr id="10" name="Rectangle 7"/>
          <p:cNvSpPr>
            <a:spLocks noGrp="1" noChangeArrowheads="1"/>
          </p:cNvSpPr>
          <p:nvPr>
            <p:ph type="dt" sz="quarter" idx="2"/>
          </p:nvPr>
        </p:nvSpPr>
        <p:spPr bwMode="auto">
          <a:xfrm>
            <a:off x="457200" y="6245225"/>
            <a:ext cx="2133600" cy="47625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699" r:id="rId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WordArt 6"/>
          <p:cNvSpPr>
            <a:spLocks noChangeArrowheads="1" noChangeShapeType="1" noTextEdit="1"/>
          </p:cNvSpPr>
          <p:nvPr/>
        </p:nvSpPr>
        <p:spPr bwMode="auto">
          <a:xfrm>
            <a:off x="2057400" y="1447800"/>
            <a:ext cx="4649787" cy="11652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id-ID" sz="2000" kern="10" dirty="0" smtClean="0">
                <a:ln w="9525">
                  <a:round/>
                  <a:headEnd/>
                  <a:tailEnd/>
                </a:ln>
                <a:solidFill>
                  <a:srgbClr val="FF6600">
                    <a:alpha val="65881"/>
                  </a:srgbClr>
                </a:solidFill>
                <a:latin typeface="Arial Black"/>
              </a:rPr>
              <a:t>TPD BISNIS</a:t>
            </a:r>
            <a:endParaRPr lang="id-ID" sz="2000" kern="10" dirty="0">
              <a:ln w="9525">
                <a:round/>
                <a:headEnd/>
                <a:tailEnd/>
              </a:ln>
              <a:solidFill>
                <a:srgbClr val="FF6600">
                  <a:alpha val="65881"/>
                </a:srgbClr>
              </a:solidFill>
              <a:latin typeface="Arial Black"/>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0242" name="Picture 5" descr="g01065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9100" y="1125538"/>
            <a:ext cx="2374900"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2328911090"/>
              </p:ext>
            </p:extLst>
          </p:nvPr>
        </p:nvGraphicFramePr>
        <p:xfrm>
          <a:off x="673100" y="1371600"/>
          <a:ext cx="6096000" cy="4404360"/>
        </p:xfrm>
        <a:graphic>
          <a:graphicData uri="http://schemas.openxmlformats.org/drawingml/2006/table">
            <a:tbl>
              <a:tblPr firstRow="1" bandRow="1">
                <a:tableStyleId>{EB344D84-9AFB-497E-A393-DC336BA19D2E}</a:tableStyleId>
              </a:tblPr>
              <a:tblGrid>
                <a:gridCol w="3048000"/>
                <a:gridCol w="3048000"/>
              </a:tblGrid>
              <a:tr h="370840">
                <a:tc>
                  <a:txBody>
                    <a:bodyPr/>
                    <a:lstStyle/>
                    <a:p>
                      <a:pPr algn="ctr"/>
                      <a:r>
                        <a:rPr lang="id-ID" sz="1600" b="1" dirty="0" smtClean="0">
                          <a:solidFill>
                            <a:schemeClr val="accent2"/>
                          </a:solidFill>
                        </a:rPr>
                        <a:t>ASPEK</a:t>
                      </a:r>
                      <a:endParaRPr lang="id-ID" sz="1600" b="1" dirty="0">
                        <a:solidFill>
                          <a:schemeClr val="accent2"/>
                        </a:solidFill>
                      </a:endParaRPr>
                    </a:p>
                  </a:txBody>
                  <a:tcPr/>
                </a:tc>
                <a:tc>
                  <a:txBody>
                    <a:bodyPr/>
                    <a:lstStyle/>
                    <a:p>
                      <a:pPr algn="ctr"/>
                      <a:r>
                        <a:rPr lang="id-ID" sz="1600" b="1" dirty="0" smtClean="0">
                          <a:solidFill>
                            <a:schemeClr val="accent2"/>
                          </a:solidFill>
                        </a:rPr>
                        <a:t>FORECASTING</a:t>
                      </a:r>
                      <a:endParaRPr lang="id-ID" sz="1600" b="1" dirty="0">
                        <a:solidFill>
                          <a:schemeClr val="accent2"/>
                        </a:solidFill>
                      </a:endParaRPr>
                    </a:p>
                  </a:txBody>
                  <a:tcPr/>
                </a:tc>
              </a:tr>
              <a:tr h="370840">
                <a:tc>
                  <a:txBody>
                    <a:bodyPr/>
                    <a:lstStyle/>
                    <a:p>
                      <a:r>
                        <a:rPr lang="id-ID" sz="1600" b="1" dirty="0" smtClean="0"/>
                        <a:t>FOKUS</a:t>
                      </a:r>
                      <a:endParaRPr lang="id-ID" sz="1600" b="1" dirty="0"/>
                    </a:p>
                  </a:txBody>
                  <a:tcPr/>
                </a:tc>
                <a:tc>
                  <a:txBody>
                    <a:bodyPr/>
                    <a:lstStyle/>
                    <a:p>
                      <a:r>
                        <a:rPr lang="id-ID" sz="1600" b="1" dirty="0" smtClean="0"/>
                        <a:t>DATA DI MASA LALU</a:t>
                      </a:r>
                      <a:endParaRPr lang="id-ID" sz="1600" b="1" dirty="0"/>
                    </a:p>
                  </a:txBody>
                  <a:tcPr/>
                </a:tc>
              </a:tr>
              <a:tr h="370840">
                <a:tc>
                  <a:txBody>
                    <a:bodyPr/>
                    <a:lstStyle/>
                    <a:p>
                      <a:r>
                        <a:rPr lang="id-ID" sz="1600" b="1" dirty="0" smtClean="0"/>
                        <a:t>TUJUAN</a:t>
                      </a:r>
                      <a:endParaRPr lang="id-ID" sz="1600" b="1" dirty="0"/>
                    </a:p>
                  </a:txBody>
                  <a:tcPr/>
                </a:tc>
                <a:tc>
                  <a:txBody>
                    <a:bodyPr/>
                    <a:lstStyle/>
                    <a:p>
                      <a:r>
                        <a:rPr lang="id-ID" sz="1600" b="1" dirty="0" smtClean="0"/>
                        <a:t>MENGUJI PERKEMBANGAN SAAT INI DAN RELEVANSI</a:t>
                      </a:r>
                      <a:r>
                        <a:rPr lang="id-ID" sz="1600" b="1" baseline="0" dirty="0" smtClean="0"/>
                        <a:t> DI MASA DATANG</a:t>
                      </a:r>
                      <a:endParaRPr lang="id-ID" sz="1600" b="1" dirty="0"/>
                    </a:p>
                  </a:txBody>
                  <a:tcPr/>
                </a:tc>
              </a:tr>
              <a:tr h="370840">
                <a:tc>
                  <a:txBody>
                    <a:bodyPr/>
                    <a:lstStyle/>
                    <a:p>
                      <a:r>
                        <a:rPr lang="id-ID" sz="1600" b="1" dirty="0" smtClean="0"/>
                        <a:t>METODE</a:t>
                      </a:r>
                      <a:endParaRPr lang="id-ID" sz="1600" b="1" dirty="0"/>
                    </a:p>
                  </a:txBody>
                  <a:tcPr/>
                </a:tc>
                <a:tc>
                  <a:txBody>
                    <a:bodyPr/>
                    <a:lstStyle/>
                    <a:p>
                      <a:r>
                        <a:rPr lang="id-ID" sz="1600" b="1" dirty="0" smtClean="0"/>
                        <a:t>PROYEKSI</a:t>
                      </a:r>
                      <a:r>
                        <a:rPr lang="id-ID" sz="1600" b="1" baseline="0" dirty="0" smtClean="0"/>
                        <a:t> BERDASARKAN ILMU STATISTIK, DISKUSI DAN REVIEW PROGRAM</a:t>
                      </a:r>
                      <a:endParaRPr lang="id-ID" sz="1600" b="1" dirty="0"/>
                    </a:p>
                  </a:txBody>
                  <a:tcPr/>
                </a:tc>
              </a:tr>
              <a:tr h="370840">
                <a:tc>
                  <a:txBody>
                    <a:bodyPr/>
                    <a:lstStyle/>
                    <a:p>
                      <a:r>
                        <a:rPr lang="id-ID" sz="1600" b="1" dirty="0" smtClean="0"/>
                        <a:t>ORANG YANG TERLBAT</a:t>
                      </a:r>
                      <a:endParaRPr lang="id-ID" sz="1600" b="1" dirty="0"/>
                    </a:p>
                  </a:txBody>
                  <a:tcPr/>
                </a:tc>
                <a:tc>
                  <a:txBody>
                    <a:bodyPr/>
                    <a:lstStyle/>
                    <a:p>
                      <a:r>
                        <a:rPr lang="id-ID" sz="1600" b="1" dirty="0" smtClean="0"/>
                        <a:t>PEMBUAT KEPUTUSAN, PETUGAS</a:t>
                      </a:r>
                      <a:r>
                        <a:rPr lang="id-ID" sz="1600" b="1" baseline="0" dirty="0" smtClean="0"/>
                        <a:t> ADM, PRAKTISI, ANALISIS</a:t>
                      </a:r>
                      <a:endParaRPr lang="id-ID" sz="1600" b="1" dirty="0"/>
                    </a:p>
                  </a:txBody>
                  <a:tcPr/>
                </a:tc>
              </a:tr>
              <a:tr h="370840">
                <a:tc>
                  <a:txBody>
                    <a:bodyPr/>
                    <a:lstStyle/>
                    <a:p>
                      <a:r>
                        <a:rPr lang="id-ID" sz="1600" b="1" dirty="0" smtClean="0"/>
                        <a:t>FREKUENSI</a:t>
                      </a:r>
                      <a:endParaRPr lang="id-ID" sz="1600" b="1" dirty="0"/>
                    </a:p>
                  </a:txBody>
                  <a:tcPr/>
                </a:tc>
                <a:tc>
                  <a:txBody>
                    <a:bodyPr/>
                    <a:lstStyle/>
                    <a:p>
                      <a:r>
                        <a:rPr lang="id-ID" sz="1600" b="1" dirty="0" smtClean="0"/>
                        <a:t>REGULER</a:t>
                      </a:r>
                      <a:endParaRPr lang="id-ID" sz="1600" b="1" dirty="0"/>
                    </a:p>
                  </a:txBody>
                  <a:tcPr/>
                </a:tc>
              </a:tr>
              <a:tr h="370840">
                <a:tc>
                  <a:txBody>
                    <a:bodyPr/>
                    <a:lstStyle/>
                    <a:p>
                      <a:r>
                        <a:rPr lang="id-ID" sz="1600" b="1" dirty="0" smtClean="0"/>
                        <a:t>KRITERIA KEBERHASILAN</a:t>
                      </a:r>
                      <a:endParaRPr lang="id-ID" sz="1600" b="1" dirty="0"/>
                    </a:p>
                  </a:txBody>
                  <a:tcPr/>
                </a:tc>
                <a:tc>
                  <a:txBody>
                    <a:bodyPr/>
                    <a:lstStyle/>
                    <a:p>
                      <a:r>
                        <a:rPr lang="id-ID" sz="1600" b="1" dirty="0" smtClean="0"/>
                        <a:t>TIDAK SEKEDAR</a:t>
                      </a:r>
                      <a:r>
                        <a:rPr lang="id-ID" sz="1600" b="1" baseline="0" dirty="0" smtClean="0"/>
                        <a:t> AKURASI, NAMUN BERSIFAT PEMBELAJARAN</a:t>
                      </a:r>
                      <a:endParaRPr lang="id-ID" sz="1600" b="1" dirty="0"/>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1266" name="Picture 6" descr="INHRRY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908051"/>
            <a:ext cx="2971800" cy="2777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57200" y="1219200"/>
            <a:ext cx="4953000" cy="523220"/>
          </a:xfrm>
          <a:prstGeom prst="rect">
            <a:avLst/>
          </a:prstGeom>
          <a:noFill/>
        </p:spPr>
        <p:txBody>
          <a:bodyPr wrap="square" rtlCol="0">
            <a:spAutoFit/>
          </a:bodyPr>
          <a:lstStyle/>
          <a:p>
            <a:r>
              <a:rPr lang="id-ID" sz="2800" b="1" dirty="0" smtClean="0"/>
              <a:t>HORISON FORECASTING</a:t>
            </a:r>
            <a:endParaRPr lang="id-ID" sz="2800" b="1" dirty="0"/>
          </a:p>
        </p:txBody>
      </p:sp>
      <p:sp>
        <p:nvSpPr>
          <p:cNvPr id="3" name="TextBox 2"/>
          <p:cNvSpPr txBox="1"/>
          <p:nvPr/>
        </p:nvSpPr>
        <p:spPr>
          <a:xfrm>
            <a:off x="609600" y="2057400"/>
            <a:ext cx="5562600" cy="4154984"/>
          </a:xfrm>
          <a:prstGeom prst="rect">
            <a:avLst/>
          </a:prstGeom>
          <a:noFill/>
        </p:spPr>
        <p:txBody>
          <a:bodyPr wrap="square" rtlCol="0">
            <a:spAutoFit/>
          </a:bodyPr>
          <a:lstStyle/>
          <a:p>
            <a:pPr marL="342900" indent="-342900">
              <a:buAutoNum type="arabicPeriod"/>
            </a:pPr>
            <a:r>
              <a:rPr lang="id-ID" sz="2400" b="1" dirty="0" smtClean="0"/>
              <a:t>SHORT TERM</a:t>
            </a:r>
          </a:p>
          <a:p>
            <a:pPr marL="344488"/>
            <a:r>
              <a:rPr lang="id-ID" sz="2400" b="1" dirty="0" smtClean="0"/>
              <a:t>MELIPUTI SATU HARI S/D SATU MUSIM (KUARTAL, TRIWULAN). CTHNYA REORDER POINT</a:t>
            </a:r>
          </a:p>
          <a:p>
            <a:r>
              <a:rPr lang="id-ID" sz="2400" b="1" dirty="0" smtClean="0"/>
              <a:t>2. MEDIUM TERM</a:t>
            </a:r>
          </a:p>
          <a:p>
            <a:pPr marL="344488"/>
            <a:r>
              <a:rPr lang="id-ID" sz="2400" b="1" dirty="0" smtClean="0"/>
              <a:t>&gt; SATU MUSIM S.D 2 TAHUN. CTHNYA PERENCANAAN PRODUKSI DAN PENJUALAN</a:t>
            </a:r>
          </a:p>
          <a:p>
            <a:r>
              <a:rPr lang="id-ID" sz="2400" b="1" dirty="0" smtClean="0"/>
              <a:t>3. LONG TERM</a:t>
            </a:r>
          </a:p>
          <a:p>
            <a:pPr marL="344488"/>
            <a:r>
              <a:rPr lang="id-ID" sz="2400" b="1" dirty="0" smtClean="0"/>
              <a:t>PERAMALAN MINIMAL 5 TAHUN.</a:t>
            </a:r>
          </a:p>
          <a:p>
            <a:endParaRPr lang="id-ID" sz="2400" b="1"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2290" name="Picture 4" descr="g05032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5325" y="685800"/>
            <a:ext cx="2098675" cy="2896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04800" y="1219200"/>
            <a:ext cx="6629400" cy="523220"/>
          </a:xfrm>
          <a:prstGeom prst="rect">
            <a:avLst/>
          </a:prstGeom>
          <a:noFill/>
        </p:spPr>
        <p:txBody>
          <a:bodyPr wrap="square" rtlCol="0">
            <a:spAutoFit/>
          </a:bodyPr>
          <a:lstStyle/>
          <a:p>
            <a:r>
              <a:rPr lang="id-ID" sz="2800" b="1" dirty="0" smtClean="0"/>
              <a:t>JENIS DATA FORECASTING</a:t>
            </a:r>
            <a:endParaRPr lang="id-ID" sz="2800" b="1" dirty="0"/>
          </a:p>
        </p:txBody>
      </p:sp>
      <p:sp>
        <p:nvSpPr>
          <p:cNvPr id="3" name="TextBox 2"/>
          <p:cNvSpPr txBox="1"/>
          <p:nvPr/>
        </p:nvSpPr>
        <p:spPr>
          <a:xfrm>
            <a:off x="304800" y="1905000"/>
            <a:ext cx="6477000" cy="2677656"/>
          </a:xfrm>
          <a:prstGeom prst="rect">
            <a:avLst/>
          </a:prstGeom>
          <a:noFill/>
        </p:spPr>
        <p:txBody>
          <a:bodyPr wrap="square" rtlCol="0">
            <a:spAutoFit/>
          </a:bodyPr>
          <a:lstStyle/>
          <a:p>
            <a:pPr marL="342900" indent="-342900">
              <a:buAutoNum type="arabicPeriod"/>
            </a:pPr>
            <a:r>
              <a:rPr lang="id-ID" sz="2400" b="1" dirty="0" smtClean="0"/>
              <a:t>DATA KUALITATIF</a:t>
            </a:r>
          </a:p>
          <a:p>
            <a:pPr marL="344488"/>
            <a:r>
              <a:rPr lang="id-ID" sz="2400" b="1" dirty="0" smtClean="0"/>
              <a:t>BERUPA SARAN MANAJER, INSTUISI, SARAN DARI PAKAR TERMASUK KONSUMEN ATAU WIRANIAGA</a:t>
            </a:r>
          </a:p>
          <a:p>
            <a:pPr marL="344488"/>
            <a:endParaRPr lang="id-ID" sz="2400" b="1" dirty="0" smtClean="0"/>
          </a:p>
          <a:p>
            <a:r>
              <a:rPr lang="id-ID" sz="2400" b="1" dirty="0" smtClean="0"/>
              <a:t>2. DATA KUANTITATIF</a:t>
            </a:r>
          </a:p>
          <a:p>
            <a:pPr marL="344488" indent="-344488"/>
            <a:r>
              <a:rPr lang="id-ID" sz="2400" b="1" dirty="0"/>
              <a:t>	</a:t>
            </a:r>
            <a:r>
              <a:rPr lang="id-ID" sz="2400" b="1" dirty="0" smtClean="0"/>
              <a:t>DATA BERUPA ANGKA</a:t>
            </a: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7410" name="Picture 6" descr="g060310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3138" y="188913"/>
            <a:ext cx="1820862"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5" descr="g040950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0488" y="4076700"/>
            <a:ext cx="2703512"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371600"/>
            <a:ext cx="5920005" cy="495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914400" y="909638"/>
            <a:ext cx="5526088" cy="461665"/>
          </a:xfrm>
          <a:prstGeom prst="rect">
            <a:avLst/>
          </a:prstGeom>
          <a:noFill/>
        </p:spPr>
        <p:txBody>
          <a:bodyPr wrap="square" rtlCol="0">
            <a:spAutoFit/>
          </a:bodyPr>
          <a:lstStyle/>
          <a:p>
            <a:r>
              <a:rPr lang="id-ID" sz="2400" b="1" dirty="0" smtClean="0"/>
              <a:t>DATA CROSS SECTIONAL</a:t>
            </a:r>
            <a:endParaRPr lang="id-ID" sz="2400" b="1" dirty="0"/>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09638"/>
            <a:ext cx="5526088" cy="461665"/>
          </a:xfrm>
          <a:prstGeom prst="rect">
            <a:avLst/>
          </a:prstGeom>
          <a:noFill/>
        </p:spPr>
        <p:txBody>
          <a:bodyPr wrap="square" rtlCol="0">
            <a:spAutoFit/>
          </a:bodyPr>
          <a:lstStyle/>
          <a:p>
            <a:r>
              <a:rPr lang="id-ID" sz="2400" b="1" dirty="0" smtClean="0"/>
              <a:t>DATA TIME SERIES</a:t>
            </a:r>
            <a:endParaRPr lang="id-ID" sz="2400" b="1" dirty="0"/>
          </a:p>
        </p:txBody>
      </p:sp>
      <p:pic>
        <p:nvPicPr>
          <p:cNvPr id="604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5646234"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1657419"/>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101" name="WordArt 3"/>
          <p:cNvSpPr>
            <a:spLocks noChangeArrowheads="1" noChangeShapeType="1" noTextEdit="1"/>
          </p:cNvSpPr>
          <p:nvPr/>
        </p:nvSpPr>
        <p:spPr bwMode="auto">
          <a:xfrm>
            <a:off x="1143000" y="228600"/>
            <a:ext cx="6224588" cy="738187"/>
          </a:xfrm>
          <a:prstGeom prst="rect">
            <a:avLst/>
          </a:prstGeom>
        </p:spPr>
        <p:txBody>
          <a:bodyPr wrap="none" fromWordArt="1">
            <a:prstTxWarp prst="textPlain">
              <a:avLst>
                <a:gd name="adj" fmla="val 50191"/>
              </a:avLst>
            </a:prstTxWarp>
          </a:bodyPr>
          <a:lstStyle/>
          <a:p>
            <a:pPr algn="ctr"/>
            <a:r>
              <a:rPr lang="id-ID" sz="3600" kern="10" dirty="0" smtClean="0">
                <a:ln w="19050">
                  <a:solidFill>
                    <a:srgbClr val="99CCFF"/>
                  </a:solidFill>
                  <a:round/>
                  <a:headEnd/>
                  <a:tailEnd/>
                </a:ln>
                <a:solidFill>
                  <a:srgbClr val="0066CC"/>
                </a:solidFill>
                <a:effectLst>
                  <a:outerShdw dist="35921" dir="2700000" algn="ctr" rotWithShape="0">
                    <a:srgbClr val="990000"/>
                  </a:outerShdw>
                </a:effectLst>
                <a:latin typeface="Impact"/>
              </a:rPr>
              <a:t>FORECASTING DAN PENGAMBILAN KEPUTUSAN</a:t>
            </a:r>
            <a:endParaRPr lang="id-ID" sz="3600" kern="1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pic>
        <p:nvPicPr>
          <p:cNvPr id="410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350772"/>
            <a:ext cx="7696200" cy="4669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5122" name="Picture 6" descr="g040242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1500" y="188913"/>
            <a:ext cx="312737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p:cNvSpPr>
            <a:spLocks noGrp="1" noChangeArrowheads="1"/>
          </p:cNvSpPr>
          <p:nvPr>
            <p:ph type="body" idx="4294967295"/>
          </p:nvPr>
        </p:nvSpPr>
        <p:spPr>
          <a:xfrm>
            <a:off x="250825" y="620713"/>
            <a:ext cx="8642350" cy="5832475"/>
          </a:xfrm>
        </p:spPr>
        <p:txBody>
          <a:bodyPr/>
          <a:lstStyle/>
          <a:p>
            <a:pPr>
              <a:lnSpc>
                <a:spcPct val="90000"/>
              </a:lnSpc>
              <a:buFont typeface="Wingdings" pitchFamily="2" charset="2"/>
              <a:buNone/>
            </a:pPr>
            <a:r>
              <a:rPr lang="id-ID" sz="2800" b="1" dirty="0" smtClean="0">
                <a:solidFill>
                  <a:srgbClr val="FF3300"/>
                </a:solidFill>
              </a:rPr>
              <a:t>FORECASTING DAN</a:t>
            </a:r>
          </a:p>
          <a:p>
            <a:pPr>
              <a:lnSpc>
                <a:spcPct val="90000"/>
              </a:lnSpc>
              <a:buFont typeface="Wingdings" pitchFamily="2" charset="2"/>
              <a:buNone/>
            </a:pPr>
            <a:r>
              <a:rPr lang="id-ID" sz="2800" b="1" dirty="0" smtClean="0">
                <a:solidFill>
                  <a:srgbClr val="FF3300"/>
                </a:solidFill>
              </a:rPr>
              <a:t>PENGAMBILAN KEPUTUSAN</a:t>
            </a:r>
            <a:endParaRPr lang="en-US" sz="2800" b="1" dirty="0">
              <a:solidFill>
                <a:srgbClr val="FF3300"/>
              </a:solidFill>
            </a:endParaRPr>
          </a:p>
          <a:p>
            <a:pPr>
              <a:lnSpc>
                <a:spcPct val="90000"/>
              </a:lnSpc>
              <a:buFont typeface="Wingdings" pitchFamily="2" charset="2"/>
              <a:buNone/>
            </a:pPr>
            <a:endParaRPr lang="en-US" sz="2800" b="1" dirty="0">
              <a:solidFill>
                <a:srgbClr val="FF3300"/>
              </a:solidFill>
            </a:endParaRPr>
          </a:p>
          <a:p>
            <a:pPr lvl="1">
              <a:lnSpc>
                <a:spcPct val="90000"/>
              </a:lnSpc>
              <a:buClr>
                <a:srgbClr val="FF3300"/>
              </a:buClr>
              <a:buFont typeface="Wingdings" pitchFamily="2" charset="2"/>
              <a:buChar char="Ø"/>
            </a:pPr>
            <a:r>
              <a:rPr lang="id-ID" sz="2400" b="1" dirty="0" smtClean="0">
                <a:solidFill>
                  <a:srgbClr val="FFFF00"/>
                </a:solidFill>
              </a:rPr>
              <a:t>Manajer Produksi </a:t>
            </a:r>
            <a:endParaRPr lang="en-US" sz="2400" b="1" dirty="0">
              <a:solidFill>
                <a:srgbClr val="FFFF00"/>
              </a:solidFill>
            </a:endParaRPr>
          </a:p>
          <a:p>
            <a:pPr lvl="1">
              <a:lnSpc>
                <a:spcPct val="90000"/>
              </a:lnSpc>
              <a:buClr>
                <a:srgbClr val="FF3300"/>
              </a:buClr>
              <a:buFont typeface="Wingdings" pitchFamily="2" charset="2"/>
              <a:buNone/>
            </a:pPr>
            <a:r>
              <a:rPr lang="en-US" sz="2400" dirty="0">
                <a:solidFill>
                  <a:srgbClr val="FFFF99"/>
                </a:solidFill>
              </a:rPr>
              <a:t>	</a:t>
            </a:r>
            <a:r>
              <a:rPr lang="id-ID" sz="2400" dirty="0" smtClean="0"/>
              <a:t>Menggunakan hasil forecasting untuk menentukan kebutuhan bahan baku yang akan dibeli dan pengelolaan persediaan</a:t>
            </a:r>
            <a:endParaRPr lang="en-US" sz="2400" dirty="0"/>
          </a:p>
          <a:p>
            <a:pPr lvl="1">
              <a:lnSpc>
                <a:spcPct val="90000"/>
              </a:lnSpc>
              <a:buClr>
                <a:srgbClr val="FF3300"/>
              </a:buClr>
              <a:buFont typeface="Wingdings" pitchFamily="2" charset="2"/>
              <a:buChar char="Ø"/>
            </a:pPr>
            <a:r>
              <a:rPr lang="id-ID" sz="2400" b="1" dirty="0" smtClean="0">
                <a:solidFill>
                  <a:srgbClr val="FFFF00"/>
                </a:solidFill>
              </a:rPr>
              <a:t>Manajer Keuangan</a:t>
            </a:r>
            <a:endParaRPr lang="en-US" sz="2400" b="1" dirty="0">
              <a:solidFill>
                <a:srgbClr val="FFFF00"/>
              </a:solidFill>
            </a:endParaRPr>
          </a:p>
          <a:p>
            <a:pPr lvl="1">
              <a:lnSpc>
                <a:spcPct val="90000"/>
              </a:lnSpc>
              <a:buClr>
                <a:srgbClr val="FF3300"/>
              </a:buClr>
              <a:buFont typeface="Wingdings" pitchFamily="2" charset="2"/>
              <a:buNone/>
            </a:pPr>
            <a:r>
              <a:rPr lang="en-US" sz="2400" dirty="0">
                <a:solidFill>
                  <a:srgbClr val="FFFF99"/>
                </a:solidFill>
              </a:rPr>
              <a:t>	</a:t>
            </a:r>
            <a:r>
              <a:rPr lang="id-ID" sz="2400" dirty="0" smtClean="0"/>
              <a:t>Menyusun anggaran kas atau anggaran modal</a:t>
            </a:r>
          </a:p>
          <a:p>
            <a:pPr lvl="1">
              <a:lnSpc>
                <a:spcPct val="90000"/>
              </a:lnSpc>
              <a:buClr>
                <a:srgbClr val="FF3300"/>
              </a:buClr>
              <a:buFont typeface="Wingdings" pitchFamily="2" charset="2"/>
              <a:buChar char="Ø"/>
            </a:pPr>
            <a:r>
              <a:rPr lang="id-ID" sz="2400" b="1" dirty="0" smtClean="0">
                <a:solidFill>
                  <a:srgbClr val="FFFF00"/>
                </a:solidFill>
              </a:rPr>
              <a:t>Manajer Pemasaran</a:t>
            </a:r>
            <a:endParaRPr lang="en-US" sz="2400" b="1" dirty="0" smtClean="0">
              <a:solidFill>
                <a:srgbClr val="FFFF00"/>
              </a:solidFill>
            </a:endParaRPr>
          </a:p>
          <a:p>
            <a:pPr lvl="1">
              <a:lnSpc>
                <a:spcPct val="90000"/>
              </a:lnSpc>
              <a:buClr>
                <a:srgbClr val="FF3300"/>
              </a:buClr>
              <a:buNone/>
            </a:pPr>
            <a:r>
              <a:rPr lang="en-US" sz="2400" dirty="0" smtClean="0">
                <a:solidFill>
                  <a:srgbClr val="FFFF99"/>
                </a:solidFill>
              </a:rPr>
              <a:t>	</a:t>
            </a:r>
            <a:r>
              <a:rPr lang="id-ID" sz="2400" dirty="0" smtClean="0"/>
              <a:t>Menyusun prediksi penjualan</a:t>
            </a:r>
          </a:p>
          <a:p>
            <a:pPr lvl="1">
              <a:lnSpc>
                <a:spcPct val="90000"/>
              </a:lnSpc>
              <a:buClr>
                <a:srgbClr val="FF3300"/>
              </a:buClr>
              <a:buFont typeface="Wingdings" pitchFamily="2" charset="2"/>
              <a:buChar char="Ø"/>
            </a:pPr>
            <a:r>
              <a:rPr lang="id-ID" sz="2400" b="1" dirty="0" smtClean="0">
                <a:solidFill>
                  <a:srgbClr val="FFFF00"/>
                </a:solidFill>
              </a:rPr>
              <a:t>Manajer SDM</a:t>
            </a:r>
            <a:endParaRPr lang="en-US" sz="2400" b="1" dirty="0" smtClean="0">
              <a:solidFill>
                <a:srgbClr val="FFFF00"/>
              </a:solidFill>
            </a:endParaRPr>
          </a:p>
          <a:p>
            <a:pPr lvl="1">
              <a:lnSpc>
                <a:spcPct val="90000"/>
              </a:lnSpc>
              <a:buClr>
                <a:srgbClr val="FF3300"/>
              </a:buClr>
              <a:buNone/>
            </a:pPr>
            <a:r>
              <a:rPr lang="en-US" sz="2400" dirty="0" smtClean="0">
                <a:solidFill>
                  <a:srgbClr val="FFFF99"/>
                </a:solidFill>
              </a:rPr>
              <a:t>	</a:t>
            </a:r>
            <a:r>
              <a:rPr lang="id-ID" sz="2400" dirty="0" smtClean="0"/>
              <a:t>Perekrutan tenaga kerja baru, pensiun dll.</a:t>
            </a:r>
            <a:endParaRPr lang="en-US" sz="2400" dirty="0" smtClean="0"/>
          </a:p>
          <a:p>
            <a:pPr lvl="1">
              <a:lnSpc>
                <a:spcPct val="90000"/>
              </a:lnSpc>
              <a:buClr>
                <a:srgbClr val="FF3300"/>
              </a:buClr>
              <a:buNone/>
            </a:pPr>
            <a:endParaRPr lang="en-US" sz="2400" dirty="0" smtClean="0"/>
          </a:p>
          <a:p>
            <a:pPr lvl="1">
              <a:lnSpc>
                <a:spcPct val="90000"/>
              </a:lnSpc>
              <a:buClr>
                <a:srgbClr val="FF3300"/>
              </a:buClr>
              <a:buFont typeface="Wingdings" pitchFamily="2" charset="2"/>
              <a:buNone/>
            </a:pPr>
            <a:endParaRPr lang="en-US" sz="2400" dirty="0"/>
          </a:p>
          <a:p>
            <a:pPr>
              <a:lnSpc>
                <a:spcPct val="90000"/>
              </a:lnSpc>
              <a:buFont typeface="Wingdings" pitchFamily="2" charset="2"/>
              <a:buNone/>
            </a:pPr>
            <a:endParaRPr lang="en-US" sz="2800"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4525" y="866881"/>
            <a:ext cx="6019800" cy="5913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423870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7170" name="Picture 5" descr="g02108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792447"/>
            <a:ext cx="1248678" cy="122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4" descr="g090225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9630" y="4748666"/>
            <a:ext cx="1971675"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6" descr="0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7900" y="5748338"/>
            <a:ext cx="11096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bwMode="auto">
          <a:xfrm>
            <a:off x="250825" y="765175"/>
            <a:ext cx="8642350" cy="525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lvl="1">
              <a:lnSpc>
                <a:spcPct val="90000"/>
              </a:lnSpc>
              <a:buClr>
                <a:schemeClr val="bg2"/>
              </a:buClr>
              <a:buFont typeface="Wingdings" pitchFamily="2" charset="2"/>
              <a:buChar char="Ø"/>
            </a:pPr>
            <a:r>
              <a:rPr lang="id-ID" b="1" dirty="0" smtClean="0">
                <a:solidFill>
                  <a:srgbClr val="FFFF00"/>
                </a:solidFill>
              </a:rPr>
              <a:t>Departemen lainnya</a:t>
            </a:r>
            <a:endParaRPr lang="en-US" b="1" dirty="0" smtClean="0">
              <a:solidFill>
                <a:srgbClr val="FFFF00"/>
              </a:solidFill>
            </a:endParaRPr>
          </a:p>
          <a:p>
            <a:pPr lvl="1">
              <a:lnSpc>
                <a:spcPct val="90000"/>
              </a:lnSpc>
              <a:buClr>
                <a:schemeClr val="bg2"/>
              </a:buClr>
              <a:buFont typeface="Wingdings" pitchFamily="2" charset="2"/>
              <a:buNone/>
            </a:pPr>
            <a:r>
              <a:rPr lang="en-US" b="1" dirty="0" smtClean="0">
                <a:solidFill>
                  <a:srgbClr val="FFFF00"/>
                </a:solidFill>
              </a:rPr>
              <a:t>	</a:t>
            </a:r>
            <a:r>
              <a:rPr lang="id-ID" dirty="0" smtClean="0"/>
              <a:t>Selain hal tersebut diatas, banyak hasil forecasting yang berkaitan dengan perekonomian nasional yang bermanfaat sebagai pendukung kebijakan seperti prediksi tingkat pertumbuhan ekonomi, pertumbuhan tenaga kerja, jumlah penduduk dan penyebarannya, tingkat pendapatan nasional per kapita, tk inflasi dll</a:t>
            </a:r>
            <a:endParaRPr lang="en-US" dirty="0" smtClean="0"/>
          </a:p>
          <a:p>
            <a:pPr lvl="1">
              <a:lnSpc>
                <a:spcPct val="90000"/>
              </a:lnSpc>
              <a:buClr>
                <a:schemeClr val="bg2"/>
              </a:buClr>
              <a:buFont typeface="Wingdings" pitchFamily="2" charset="2"/>
              <a:buChar char="Ø"/>
            </a:pPr>
            <a:r>
              <a:rPr lang="id-ID" b="1" dirty="0" smtClean="0">
                <a:solidFill>
                  <a:srgbClr val="FFFF00"/>
                </a:solidFill>
              </a:rPr>
              <a:t>Forecaster menyediakan informasi guna pengambilan keputusan dengan tujuan mengurangi ketidakpastian masa depan</a:t>
            </a:r>
            <a:endParaRPr lang="en-US" b="1" dirty="0" smtClean="0">
              <a:solidFill>
                <a:srgbClr val="FFFF00"/>
              </a:solidFill>
            </a:endParaRPr>
          </a:p>
          <a:p>
            <a:pPr lvl="1">
              <a:lnSpc>
                <a:spcPct val="90000"/>
              </a:lnSpc>
              <a:buClr>
                <a:schemeClr val="bg2"/>
              </a:buClr>
              <a:buFont typeface="Wingdings" pitchFamily="2" charset="2"/>
              <a:buNone/>
            </a:pPr>
            <a:r>
              <a:rPr lang="en-US" b="1" dirty="0" smtClean="0">
                <a:solidFill>
                  <a:srgbClr val="FFFF00"/>
                </a:solidFill>
              </a:rPr>
              <a:t>	</a:t>
            </a:r>
            <a:endParaRPr lang="en-US" b="1"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3146310" cy="313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3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4230708"/>
            <a:ext cx="2993571"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3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2569" y="1293730"/>
            <a:ext cx="38100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260215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8194" name="Picture 9" descr="g04334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4805531"/>
            <a:ext cx="1536700" cy="1647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body" idx="4294967295"/>
          </p:nvPr>
        </p:nvSpPr>
        <p:spPr>
          <a:xfrm>
            <a:off x="358775" y="1295400"/>
            <a:ext cx="8569325" cy="4114800"/>
          </a:xfrm>
        </p:spPr>
        <p:txBody>
          <a:bodyPr/>
          <a:lstStyle/>
          <a:p>
            <a:pPr marL="514350" indent="-514350">
              <a:buFont typeface="Wingdings" pitchFamily="2" charset="2"/>
              <a:buAutoNum type="arabicPeriod"/>
            </a:pPr>
            <a:r>
              <a:rPr lang="id-ID" b="1" dirty="0" smtClean="0"/>
              <a:t>Perkiraan munculnya sebuah kejadian di masa depan, berdasarkan data yang ada di masa lalu</a:t>
            </a:r>
          </a:p>
          <a:p>
            <a:pPr marL="514350" indent="-514350">
              <a:buFont typeface="Wingdings" pitchFamily="2" charset="2"/>
              <a:buAutoNum type="arabicPeriod"/>
            </a:pPr>
            <a:r>
              <a:rPr lang="id-ID" b="1" dirty="0" smtClean="0"/>
              <a:t>Proses menganalisis data historis dan data saat ini untuk menentukan trend di masa mendatang</a:t>
            </a:r>
          </a:p>
          <a:p>
            <a:pPr marL="514350" indent="-514350">
              <a:buFont typeface="Wingdings" pitchFamily="2" charset="2"/>
              <a:buAutoNum type="arabicPeriod"/>
            </a:pPr>
            <a:r>
              <a:rPr lang="id-ID" b="1" dirty="0" smtClean="0"/>
              <a:t>Proses estimasi dalam situasi yang tidak diketahui</a:t>
            </a:r>
            <a:endParaRPr lang="en-US" b="1" dirty="0"/>
          </a:p>
        </p:txBody>
      </p:sp>
      <p:sp>
        <p:nvSpPr>
          <p:cNvPr id="8196" name="WordArt 4"/>
          <p:cNvSpPr>
            <a:spLocks noChangeArrowheads="1" noChangeShapeType="1" noTextEdit="1"/>
          </p:cNvSpPr>
          <p:nvPr/>
        </p:nvSpPr>
        <p:spPr bwMode="auto">
          <a:xfrm>
            <a:off x="1908175" y="404813"/>
            <a:ext cx="5688013" cy="571500"/>
          </a:xfrm>
          <a:prstGeom prst="rect">
            <a:avLst/>
          </a:prstGeom>
        </p:spPr>
        <p:txBody>
          <a:bodyPr wrap="none" fromWordArt="1">
            <a:prstTxWarp prst="textPlain">
              <a:avLst>
                <a:gd name="adj" fmla="val 50000"/>
              </a:avLst>
            </a:prstTxWarp>
          </a:bodyPr>
          <a:lstStyle/>
          <a:p>
            <a:pPr algn="ctr"/>
            <a:r>
              <a:rPr lang="id-ID" sz="3600" kern="10" dirty="0" smtClean="0">
                <a:ln w="19050">
                  <a:solidFill>
                    <a:srgbClr val="99CCFF"/>
                  </a:solidFill>
                  <a:round/>
                  <a:headEnd/>
                  <a:tailEnd/>
                </a:ln>
                <a:solidFill>
                  <a:srgbClr val="0066CC"/>
                </a:solidFill>
                <a:effectLst>
                  <a:outerShdw dist="35921" dir="2700000" algn="ctr" rotWithShape="0">
                    <a:srgbClr val="990000"/>
                  </a:outerShdw>
                </a:effectLst>
                <a:latin typeface="Impact"/>
              </a:rPr>
              <a:t>Arti Forecasting</a:t>
            </a:r>
            <a:endParaRPr lang="id-ID" sz="3600" kern="1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358775" y="1295400"/>
            <a:ext cx="856932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marL="511175" indent="-511175">
              <a:buNone/>
            </a:pPr>
            <a:r>
              <a:rPr lang="id-ID" b="1" dirty="0" smtClean="0"/>
              <a:t>4. Pernyataan yang dibuat tentang masa depan</a:t>
            </a:r>
          </a:p>
          <a:p>
            <a:pPr marL="511175" indent="-511175">
              <a:buNone/>
            </a:pPr>
            <a:r>
              <a:rPr lang="id-ID" b="1" dirty="0" smtClean="0"/>
              <a:t>5. Penggunaan ilmu dan tekhnologi untuk memperkirakan situasi di masa yang akan datang</a:t>
            </a:r>
          </a:p>
          <a:p>
            <a:pPr marL="511175" indent="-511175">
              <a:buNone/>
            </a:pPr>
            <a:r>
              <a:rPr lang="id-ID" b="1" dirty="0" smtClean="0"/>
              <a:t>6. Upaya sistematis untuk mengantisipasi kejadian atau kondisi di masa depan</a:t>
            </a:r>
          </a:p>
          <a:p>
            <a:pPr marL="0" indent="0">
              <a:buNone/>
            </a:pPr>
            <a:endParaRPr lang="en-US" b="1" dirty="0"/>
          </a:p>
        </p:txBody>
      </p:sp>
      <p:sp>
        <p:nvSpPr>
          <p:cNvPr id="3" name="WordArt 4"/>
          <p:cNvSpPr>
            <a:spLocks noChangeArrowheads="1" noChangeShapeType="1" noTextEdit="1"/>
          </p:cNvSpPr>
          <p:nvPr/>
        </p:nvSpPr>
        <p:spPr bwMode="auto">
          <a:xfrm>
            <a:off x="1908175" y="404813"/>
            <a:ext cx="5688013" cy="571500"/>
          </a:xfrm>
          <a:prstGeom prst="rect">
            <a:avLst/>
          </a:prstGeom>
        </p:spPr>
        <p:txBody>
          <a:bodyPr wrap="none" fromWordArt="1">
            <a:prstTxWarp prst="textPlain">
              <a:avLst>
                <a:gd name="adj" fmla="val 50000"/>
              </a:avLst>
            </a:prstTxWarp>
          </a:bodyPr>
          <a:lstStyle/>
          <a:p>
            <a:pPr algn="ctr"/>
            <a:r>
              <a:rPr lang="id-ID" sz="3600" kern="10" dirty="0" smtClean="0">
                <a:ln w="19050">
                  <a:solidFill>
                    <a:srgbClr val="99CCFF"/>
                  </a:solidFill>
                  <a:round/>
                  <a:headEnd/>
                  <a:tailEnd/>
                </a:ln>
                <a:solidFill>
                  <a:srgbClr val="0066CC"/>
                </a:solidFill>
                <a:effectLst>
                  <a:outerShdw dist="35921" dir="2700000" algn="ctr" rotWithShape="0">
                    <a:srgbClr val="990000"/>
                  </a:outerShdw>
                </a:effectLst>
                <a:latin typeface="Impact"/>
              </a:rPr>
              <a:t>Arti Forecasting</a:t>
            </a:r>
            <a:endParaRPr lang="id-ID" sz="3600" kern="1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Tree>
    <p:extLst>
      <p:ext uri="{BB962C8B-B14F-4D97-AF65-F5344CB8AC3E}">
        <p14:creationId xmlns:p14="http://schemas.microsoft.com/office/powerpoint/2010/main" val="218667054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9218" name="Picture 4" descr="g02083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788" y="4017963"/>
            <a:ext cx="2843212" cy="284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80988" y="247475"/>
            <a:ext cx="6019800"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5400" b="1" dirty="0" smtClean="0"/>
          </a:p>
          <a:p>
            <a:pPr algn="ctr"/>
            <a:endParaRPr lang="id-ID" sz="5400" b="1" dirty="0"/>
          </a:p>
          <a:p>
            <a:pPr algn="ctr"/>
            <a:r>
              <a:rPr lang="id-ID" sz="5400" b="1" dirty="0" smtClean="0"/>
              <a:t>PERENCANAAN</a:t>
            </a:r>
            <a:endParaRPr lang="id-ID" sz="5400" b="1" dirty="0"/>
          </a:p>
        </p:txBody>
      </p:sp>
      <p:sp>
        <p:nvSpPr>
          <p:cNvPr id="2" name="Oval 1"/>
          <p:cNvSpPr/>
          <p:nvPr/>
        </p:nvSpPr>
        <p:spPr>
          <a:xfrm>
            <a:off x="990600" y="533400"/>
            <a:ext cx="4876800" cy="264636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3200" b="1" dirty="0" smtClean="0"/>
              <a:t>FORECASTING</a:t>
            </a:r>
            <a:endParaRPr lang="id-ID" sz="3200" b="1"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Kewirausahaan Rancangan Usaha">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2_Ocea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Kewirausahaan Rancangan Usaha</Template>
  <TotalTime>61</TotalTime>
  <Words>211</Words>
  <Application>Microsoft Office PowerPoint</Application>
  <PresentationFormat>On-screen Show (4:3)</PresentationFormat>
  <Paragraphs>59</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Tahoma</vt:lpstr>
      <vt:lpstr>Arial</vt:lpstr>
      <vt:lpstr>Wingdings</vt:lpstr>
      <vt:lpstr>Calibri</vt:lpstr>
      <vt:lpstr>Wingdings 3</vt:lpstr>
      <vt:lpstr>Times New Roman</vt:lpstr>
      <vt:lpstr>Kewirausahaan Rancangan Usaha</vt:lpstr>
      <vt:lpstr>2_Ocean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Riadi</dc:creator>
  <cp:lastModifiedBy>Riadi</cp:lastModifiedBy>
  <cp:revision>8</cp:revision>
  <dcterms:created xsi:type="dcterms:W3CDTF">2011-02-22T02:10:04Z</dcterms:created>
  <dcterms:modified xsi:type="dcterms:W3CDTF">2011-02-22T03:11:09Z</dcterms:modified>
</cp:coreProperties>
</file>